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391" r:id="rId2"/>
    <p:sldId id="510" r:id="rId3"/>
    <p:sldId id="516" r:id="rId4"/>
    <p:sldId id="508" r:id="rId5"/>
    <p:sldId id="509" r:id="rId6"/>
    <p:sldId id="511" r:id="rId7"/>
    <p:sldId id="513" r:id="rId8"/>
    <p:sldId id="512" r:id="rId9"/>
    <p:sldId id="514" r:id="rId10"/>
    <p:sldId id="515" r:id="rId11"/>
    <p:sldId id="507" r:id="rId12"/>
    <p:sldId id="470" r:id="rId13"/>
    <p:sldId id="496" r:id="rId14"/>
    <p:sldId id="500" r:id="rId15"/>
    <p:sldId id="495" r:id="rId16"/>
    <p:sldId id="505" r:id="rId17"/>
    <p:sldId id="498" r:id="rId18"/>
    <p:sldId id="506" r:id="rId19"/>
  </p:sldIdLst>
  <p:sldSz cx="12192000" cy="6858000"/>
  <p:notesSz cx="6794500" cy="9906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939A55A6-62E1-46A1-8D3A-B6D106D17FDE}">
          <p14:sldIdLst>
            <p14:sldId id="391"/>
            <p14:sldId id="510"/>
            <p14:sldId id="516"/>
            <p14:sldId id="508"/>
            <p14:sldId id="509"/>
            <p14:sldId id="511"/>
            <p14:sldId id="513"/>
            <p14:sldId id="512"/>
            <p14:sldId id="514"/>
            <p14:sldId id="515"/>
            <p14:sldId id="507"/>
            <p14:sldId id="470"/>
            <p14:sldId id="496"/>
            <p14:sldId id="500"/>
            <p14:sldId id="495"/>
            <p14:sldId id="505"/>
            <p14:sldId id="498"/>
            <p14:sldId id="5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FF"/>
    <a:srgbClr val="5B9BD5"/>
    <a:srgbClr val="FF7C80"/>
    <a:srgbClr val="FFC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2" autoAdjust="0"/>
    <p:restoredTop sz="95552" autoAdjust="0"/>
  </p:normalViewPr>
  <p:slideViewPr>
    <p:cSldViewPr snapToGrid="0">
      <p:cViewPr varScale="1">
        <p:scale>
          <a:sx n="109" d="100"/>
          <a:sy n="109" d="100"/>
        </p:scale>
        <p:origin x="10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7984\Documents\Cubi_Elaborazioni_2024\SintesiCOB_I_Quadrim2024_graf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7984\Documents\Cubi_Elaborazioni_2024\SintesiCOB_I_Quadrim2024_graf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7984\Documents\Cubi_Elaborazioni_2024\SintesiCOB_I_Quadrim2024_graf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7984\Documents\Cubi_Elaborazioni_2024\SintesiCOB_I_Quadrim2024_graf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7984\Documents\Cubi_Elaborazioni_2024\SintesiCOB_I_Quadrim2024_graf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167984\Documents\Cubi_Elaborazioni_2024\SintesiCOB_I_Quadrim2024_graf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167984\Documents\Cubi_Elaborazioni_2024\SintesiCOB_I_Quadrim2024_graf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7984\Documents\Cubi_Elaborazioni_2024\SintesiCOB_I_Quadrim2024_graf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7984\Documents\Cubi_Elaborazioni_2024\SintesiCOB_I_Quadrim2024_graf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7984\Documents\Cubi_Elaborazioni_2024\SintesiCOB_I_Quadrim20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47566\Desktop\2024_COB_aprile\SintesiCOB_I_Quadrim2024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67984\Documents\Cubi_Elaborazioni_2024\SintesiCOB_I_Quadrim202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VARIAZIONE ASSOLUTA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 OK'!$M$4</c:f>
              <c:strCache>
                <c:ptCount val="1"/>
                <c:pt idx="0">
                  <c:v>tendenziale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OK'!$L$5:$L$8</c:f>
              <c:strCache>
                <c:ptCount val="4"/>
                <c:pt idx="0">
                  <c:v>Forza lavoro</c:v>
                </c:pt>
                <c:pt idx="1">
                  <c:v>Occupati</c:v>
                </c:pt>
                <c:pt idx="2">
                  <c:v>Disoccupati</c:v>
                </c:pt>
                <c:pt idx="3">
                  <c:v>Inattivi</c:v>
                </c:pt>
              </c:strCache>
            </c:strRef>
          </c:cat>
          <c:val>
            <c:numRef>
              <c:f>'TAB OK'!$M$5:$M$8</c:f>
              <c:numCache>
                <c:formatCode>#,##0</c:formatCode>
                <c:ptCount val="4"/>
                <c:pt idx="0">
                  <c:v>8861</c:v>
                </c:pt>
                <c:pt idx="1">
                  <c:v>7515.9999999999418</c:v>
                </c:pt>
                <c:pt idx="2">
                  <c:v>1345</c:v>
                </c:pt>
                <c:pt idx="3">
                  <c:v>-5657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97-4E9E-84F5-F4C13A2A56DB}"/>
            </c:ext>
          </c:extLst>
        </c:ser>
        <c:ser>
          <c:idx val="1"/>
          <c:order val="1"/>
          <c:tx>
            <c:strRef>
              <c:f>'TAB OK'!$N$4</c:f>
              <c:strCache>
                <c:ptCount val="1"/>
                <c:pt idx="0">
                  <c:v>congiunturale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 OK'!$L$5:$L$8</c:f>
              <c:strCache>
                <c:ptCount val="4"/>
                <c:pt idx="0">
                  <c:v>Forza lavoro</c:v>
                </c:pt>
                <c:pt idx="1">
                  <c:v>Occupati</c:v>
                </c:pt>
                <c:pt idx="2">
                  <c:v>Disoccupati</c:v>
                </c:pt>
                <c:pt idx="3">
                  <c:v>Inattivi</c:v>
                </c:pt>
              </c:strCache>
            </c:strRef>
          </c:cat>
          <c:val>
            <c:numRef>
              <c:f>'TAB OK'!$N$5:$N$8</c:f>
              <c:numCache>
                <c:formatCode>#,##0</c:formatCode>
                <c:ptCount val="4"/>
                <c:pt idx="0">
                  <c:v>3723</c:v>
                </c:pt>
                <c:pt idx="1">
                  <c:v>-1414</c:v>
                </c:pt>
                <c:pt idx="2">
                  <c:v>5137</c:v>
                </c:pt>
                <c:pt idx="3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97-4E9E-84F5-F4C13A2A5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9"/>
        <c:axId val="1502247920"/>
        <c:axId val="16700303"/>
      </c:barChart>
      <c:catAx>
        <c:axId val="1502247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700303"/>
        <c:crosses val="autoZero"/>
        <c:auto val="1"/>
        <c:lblAlgn val="ctr"/>
        <c:lblOffset val="100"/>
        <c:noMultiLvlLbl val="0"/>
      </c:catAx>
      <c:valAx>
        <c:axId val="16700303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50224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+mn-lt"/>
        </a:defRPr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'Tipol contrattuali'!$M$29</c:f>
              <c:strCache>
                <c:ptCount val="1"/>
                <c:pt idx="0">
                  <c:v>Apprendistato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'Tipol contrattuali'!$N$23:$S$23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'Tipol contrattuali'!$N$29:$S$29</c:f>
              <c:numCache>
                <c:formatCode>#,##0</c:formatCode>
                <c:ptCount val="6"/>
                <c:pt idx="0">
                  <c:v>1349</c:v>
                </c:pt>
                <c:pt idx="1">
                  <c:v>687</c:v>
                </c:pt>
                <c:pt idx="2">
                  <c:v>698</c:v>
                </c:pt>
                <c:pt idx="3">
                  <c:v>1029</c:v>
                </c:pt>
                <c:pt idx="4">
                  <c:v>1156</c:v>
                </c:pt>
                <c:pt idx="5">
                  <c:v>1173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DD-445C-BCCB-A7FCF79FB53D}"/>
            </c:ext>
          </c:extLst>
        </c:ser>
        <c:ser>
          <c:idx val="1"/>
          <c:order val="1"/>
          <c:tx>
            <c:strRef>
              <c:f>'Tipol contrattuali'!$M$30</c:f>
              <c:strCache>
                <c:ptCount val="1"/>
                <c:pt idx="0">
                  <c:v>Determinato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'Tipol contrattuali'!$N$23:$S$23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'Tipol contrattuali'!$N$30:$S$30</c:f>
              <c:numCache>
                <c:formatCode>#,##0</c:formatCode>
                <c:ptCount val="6"/>
                <c:pt idx="0">
                  <c:v>14237</c:v>
                </c:pt>
                <c:pt idx="1">
                  <c:v>5074</c:v>
                </c:pt>
                <c:pt idx="2">
                  <c:v>12741</c:v>
                </c:pt>
                <c:pt idx="3">
                  <c:v>15367</c:v>
                </c:pt>
                <c:pt idx="4">
                  <c:v>17007</c:v>
                </c:pt>
                <c:pt idx="5">
                  <c:v>15981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DD-445C-BCCB-A7FCF79FB53D}"/>
            </c:ext>
          </c:extLst>
        </c:ser>
        <c:ser>
          <c:idx val="2"/>
          <c:order val="2"/>
          <c:tx>
            <c:strRef>
              <c:f>'Tipol contrattuali'!$M$31</c:f>
              <c:strCache>
                <c:ptCount val="1"/>
                <c:pt idx="0">
                  <c:v>Indeterminato+Trasf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'Tipol contrattuali'!$N$23:$S$23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'Tipol contrattuali'!$N$31:$S$31</c:f>
              <c:numCache>
                <c:formatCode>#,##0</c:formatCode>
                <c:ptCount val="6"/>
                <c:pt idx="0">
                  <c:v>6226</c:v>
                </c:pt>
                <c:pt idx="1">
                  <c:v>3396</c:v>
                </c:pt>
                <c:pt idx="2">
                  <c:v>485</c:v>
                </c:pt>
                <c:pt idx="3">
                  <c:v>3813</c:v>
                </c:pt>
                <c:pt idx="4">
                  <c:v>5012</c:v>
                </c:pt>
                <c:pt idx="5">
                  <c:v>3726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DD-445C-BCCB-A7FCF79FB53D}"/>
            </c:ext>
          </c:extLst>
        </c:ser>
        <c:ser>
          <c:idx val="3"/>
          <c:order val="3"/>
          <c:tx>
            <c:strRef>
              <c:f>'Tipol contrattuali'!$M$32</c:f>
              <c:strCache>
                <c:ptCount val="1"/>
                <c:pt idx="0">
                  <c:v>Somministrato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'Tipol contrattuali'!$N$23:$S$23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'Tipol contrattuali'!$N$32:$S$32</c:f>
              <c:numCache>
                <c:formatCode>#,##0</c:formatCode>
                <c:ptCount val="6"/>
                <c:pt idx="0">
                  <c:v>1726</c:v>
                </c:pt>
                <c:pt idx="1">
                  <c:v>-435</c:v>
                </c:pt>
                <c:pt idx="2">
                  <c:v>1862</c:v>
                </c:pt>
                <c:pt idx="3">
                  <c:v>1657</c:v>
                </c:pt>
                <c:pt idx="4">
                  <c:v>786</c:v>
                </c:pt>
                <c:pt idx="5">
                  <c:v>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DD-445C-BCCB-A7FCF79FB53D}"/>
            </c:ext>
          </c:extLst>
        </c:ser>
        <c:ser>
          <c:idx val="4"/>
          <c:order val="4"/>
          <c:tx>
            <c:strRef>
              <c:f>'Tipol contrattuali'!$M$33</c:f>
              <c:strCache>
                <c:ptCount val="1"/>
                <c:pt idx="0">
                  <c:v>Parasubordinato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'Tipol contrattuali'!$N$23:$S$23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'Tipol contrattuali'!$N$33:$S$33</c:f>
              <c:numCache>
                <c:formatCode>#,##0</c:formatCode>
                <c:ptCount val="6"/>
                <c:pt idx="0">
                  <c:v>3609</c:v>
                </c:pt>
                <c:pt idx="1">
                  <c:v>3732</c:v>
                </c:pt>
                <c:pt idx="2">
                  <c:v>4351</c:v>
                </c:pt>
                <c:pt idx="3">
                  <c:v>4911</c:v>
                </c:pt>
                <c:pt idx="4">
                  <c:v>7029</c:v>
                </c:pt>
                <c:pt idx="5">
                  <c:v>11353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DD-445C-BCCB-A7FCF79FB53D}"/>
            </c:ext>
          </c:extLst>
        </c:ser>
        <c:ser>
          <c:idx val="5"/>
          <c:order val="5"/>
          <c:tx>
            <c:strRef>
              <c:f>'Tipol contrattuali'!$M$34</c:f>
              <c:strCache>
                <c:ptCount val="1"/>
                <c:pt idx="0">
                  <c:v>Intermittente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'Tipol contrattuali'!$N$23:$S$23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'Tipol contrattuali'!$N$34:$S$34</c:f>
              <c:numCache>
                <c:formatCode>#,##0</c:formatCode>
                <c:ptCount val="6"/>
                <c:pt idx="0">
                  <c:v>465</c:v>
                </c:pt>
                <c:pt idx="1">
                  <c:v>-1401</c:v>
                </c:pt>
                <c:pt idx="2">
                  <c:v>257</c:v>
                </c:pt>
                <c:pt idx="3">
                  <c:v>707</c:v>
                </c:pt>
                <c:pt idx="4">
                  <c:v>1343</c:v>
                </c:pt>
                <c:pt idx="5">
                  <c:v>1378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DD-445C-BCCB-A7FCF79FB53D}"/>
            </c:ext>
          </c:extLst>
        </c:ser>
        <c:ser>
          <c:idx val="6"/>
          <c:order val="6"/>
          <c:tx>
            <c:strRef>
              <c:f>'Tipol contrattuali'!$M$35</c:f>
              <c:strCache>
                <c:ptCount val="1"/>
                <c:pt idx="0">
                  <c:v>Lavoro domestico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'Tipol contrattuali'!$N$23:$S$23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'Tipol contrattuali'!$N$35:$S$35</c:f>
              <c:numCache>
                <c:formatCode>#,##0</c:formatCode>
                <c:ptCount val="6"/>
                <c:pt idx="0">
                  <c:v>207</c:v>
                </c:pt>
                <c:pt idx="1">
                  <c:v>769</c:v>
                </c:pt>
                <c:pt idx="2">
                  <c:v>291</c:v>
                </c:pt>
                <c:pt idx="3">
                  <c:v>-301</c:v>
                </c:pt>
                <c:pt idx="4">
                  <c:v>106</c:v>
                </c:pt>
                <c:pt idx="5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DD-445C-BCCB-A7FCF79FB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100"/>
        <c:axId val="365577567"/>
        <c:axId val="598657919"/>
      </c:barChart>
      <c:lineChart>
        <c:grouping val="standard"/>
        <c:varyColors val="0"/>
        <c:ser>
          <c:idx val="7"/>
          <c:order val="7"/>
          <c:tx>
            <c:strRef>
              <c:f>'Tipol contrattuali'!$M$36</c:f>
              <c:strCache>
                <c:ptCount val="1"/>
                <c:pt idx="0">
                  <c:v>TOT</c:v>
                </c:pt>
              </c:strCache>
            </c:strRef>
          </c:tx>
          <c:spPr>
            <a:ln w="15875" cap="rnd">
              <a:solidFill>
                <a:schemeClr val="accent5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6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'Tipol contrattuali'!$N$23:$S$23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'Tipol contrattuali'!$N$36:$S$36</c:f>
              <c:numCache>
                <c:formatCode>#,##0</c:formatCode>
                <c:ptCount val="6"/>
                <c:pt idx="0">
                  <c:v>27775</c:v>
                </c:pt>
                <c:pt idx="1">
                  <c:v>11310</c:v>
                </c:pt>
                <c:pt idx="2">
                  <c:v>20804</c:v>
                </c:pt>
                <c:pt idx="3">
                  <c:v>27178</c:v>
                </c:pt>
                <c:pt idx="4">
                  <c:v>32462</c:v>
                </c:pt>
                <c:pt idx="5">
                  <c:v>34872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A6DD-445C-BCCB-A7FCF79FB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2878016"/>
        <c:axId val="752884672"/>
      </c:lineChart>
      <c:catAx>
        <c:axId val="365577567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8657919"/>
        <c:crosses val="autoZero"/>
        <c:auto val="1"/>
        <c:lblAlgn val="ctr"/>
        <c:lblOffset val="100"/>
        <c:noMultiLvlLbl val="0"/>
      </c:catAx>
      <c:valAx>
        <c:axId val="598657919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65577567"/>
        <c:crosses val="autoZero"/>
        <c:crossBetween val="between"/>
      </c:valAx>
      <c:valAx>
        <c:axId val="752884672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752878016"/>
        <c:crosses val="max"/>
        <c:crossBetween val="between"/>
      </c:valAx>
      <c:catAx>
        <c:axId val="752878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528846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ysClr val="windowText" lastClr="000000"/>
          </a:solidFill>
        </a:defRPr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'Tipol contrattuali'!$M$24</c:f>
              <c:strCache>
                <c:ptCount val="1"/>
                <c:pt idx="0">
                  <c:v>LAVORO_DIP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'Tipol contrattuali'!$N$23:$S$23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'Tipol contrattuali'!$N$24:$S$24</c:f>
              <c:numCache>
                <c:formatCode>#,##0</c:formatCode>
                <c:ptCount val="6"/>
                <c:pt idx="0">
                  <c:v>23538</c:v>
                </c:pt>
                <c:pt idx="1">
                  <c:v>8722</c:v>
                </c:pt>
                <c:pt idx="2">
                  <c:v>15786</c:v>
                </c:pt>
                <c:pt idx="3">
                  <c:v>21866</c:v>
                </c:pt>
                <c:pt idx="4">
                  <c:v>23961</c:v>
                </c:pt>
                <c:pt idx="5">
                  <c:v>21814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89-4619-9A27-DD8928DDAA32}"/>
            </c:ext>
          </c:extLst>
        </c:ser>
        <c:ser>
          <c:idx val="1"/>
          <c:order val="1"/>
          <c:tx>
            <c:strRef>
              <c:f>'Tipol contrattuali'!$M$25</c:f>
              <c:strCache>
                <c:ptCount val="1"/>
                <c:pt idx="0">
                  <c:v>ALTRI_CONTR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'Tipol contrattuali'!$N$23:$S$23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'Tipol contrattuali'!$N$25:$S$25</c:f>
              <c:numCache>
                <c:formatCode>#,##0</c:formatCode>
                <c:ptCount val="6"/>
                <c:pt idx="0">
                  <c:v>4281</c:v>
                </c:pt>
                <c:pt idx="1">
                  <c:v>3100</c:v>
                </c:pt>
                <c:pt idx="2">
                  <c:v>4899</c:v>
                </c:pt>
                <c:pt idx="3">
                  <c:v>5317</c:v>
                </c:pt>
                <c:pt idx="4">
                  <c:v>8478</c:v>
                </c:pt>
                <c:pt idx="5">
                  <c:v>12860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89-4619-9A27-DD8928DDA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365577567"/>
        <c:axId val="598657919"/>
      </c:barChart>
      <c:lineChart>
        <c:grouping val="standard"/>
        <c:varyColors val="0"/>
        <c:ser>
          <c:idx val="2"/>
          <c:order val="2"/>
          <c:tx>
            <c:strRef>
              <c:f>'Tipol contrattuali'!$M$26</c:f>
              <c:strCache>
                <c:ptCount val="1"/>
                <c:pt idx="0">
                  <c:v>TOT</c:v>
                </c:pt>
              </c:strCache>
            </c:strRef>
          </c:tx>
          <c:spPr>
            <a:ln w="19050" cap="rnd">
              <a:solidFill>
                <a:schemeClr val="accent5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6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'Tipol contrattuali'!$N$23:$S$23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'Tipol contrattuali'!$N$26:$S$26</c:f>
              <c:numCache>
                <c:formatCode>#,##0</c:formatCode>
                <c:ptCount val="6"/>
                <c:pt idx="0">
                  <c:v>27775</c:v>
                </c:pt>
                <c:pt idx="1">
                  <c:v>11310</c:v>
                </c:pt>
                <c:pt idx="2">
                  <c:v>20804</c:v>
                </c:pt>
                <c:pt idx="3">
                  <c:v>27178</c:v>
                </c:pt>
                <c:pt idx="4">
                  <c:v>32462</c:v>
                </c:pt>
                <c:pt idx="5">
                  <c:v>34872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1189-4619-9A27-DD8928DDA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2878016"/>
        <c:axId val="752884672"/>
      </c:lineChart>
      <c:catAx>
        <c:axId val="365577567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8657919"/>
        <c:crosses val="autoZero"/>
        <c:auto val="1"/>
        <c:lblAlgn val="ctr"/>
        <c:lblOffset val="100"/>
        <c:noMultiLvlLbl val="0"/>
      </c:catAx>
      <c:valAx>
        <c:axId val="598657919"/>
        <c:scaling>
          <c:orientation val="minMax"/>
          <c:min val="-500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65577567"/>
        <c:crosses val="autoZero"/>
        <c:crossBetween val="between"/>
      </c:valAx>
      <c:valAx>
        <c:axId val="752884672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752878016"/>
        <c:crosses val="max"/>
        <c:crossBetween val="between"/>
      </c:valAx>
      <c:catAx>
        <c:axId val="752878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528846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var % 2023-2024</a:t>
            </a:r>
          </a:p>
        </c:rich>
      </c:tx>
      <c:layout>
        <c:manualLayout>
          <c:xMode val="edge"/>
          <c:yMode val="edge"/>
          <c:x val="0.41541169744132861"/>
          <c:y val="1.30841039211591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2.3061021127777415E-2"/>
          <c:y val="9.6610891071729793E-2"/>
          <c:w val="0.95299146090055509"/>
          <c:h val="0.631511145613840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Settori!$M$7</c:f>
              <c:strCache>
                <c:ptCount val="1"/>
                <c:pt idx="0">
                  <c:v>assunzioni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Settori!$L$8:$L$14</c:f>
              <c:strCache>
                <c:ptCount val="7"/>
                <c:pt idx="0">
                  <c:v>Agricoltura </c:v>
                </c:pt>
                <c:pt idx="1">
                  <c:v>Alberghi e ristoranti</c:v>
                </c:pt>
                <c:pt idx="2">
                  <c:v>Costruzioni</c:v>
                </c:pt>
                <c:pt idx="3">
                  <c:v>Istruzione</c:v>
                </c:pt>
                <c:pt idx="4">
                  <c:v>Manifatt+estrattive </c:v>
                </c:pt>
                <c:pt idx="5">
                  <c:v>Terziario</c:v>
                </c:pt>
                <c:pt idx="6">
                  <c:v>Totale</c:v>
                </c:pt>
              </c:strCache>
            </c:strRef>
          </c:cat>
          <c:val>
            <c:numRef>
              <c:f>Settori!$M$8:$M$14</c:f>
              <c:numCache>
                <c:formatCode>0.0%</c:formatCode>
                <c:ptCount val="7"/>
                <c:pt idx="0">
                  <c:v>7.6923076923076927E-2</c:v>
                </c:pt>
                <c:pt idx="1">
                  <c:v>8.8885687531513366E-2</c:v>
                </c:pt>
                <c:pt idx="2">
                  <c:v>-3.0692362598144184E-2</c:v>
                </c:pt>
                <c:pt idx="3">
                  <c:v>8.1741110970517519E-2</c:v>
                </c:pt>
                <c:pt idx="4">
                  <c:v>-0.1083926453143535</c:v>
                </c:pt>
                <c:pt idx="5">
                  <c:v>0.11272303206997085</c:v>
                </c:pt>
                <c:pt idx="6">
                  <c:v>6.2849162011173187E-2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C3-4C57-A174-A291F8545904}"/>
            </c:ext>
          </c:extLst>
        </c:ser>
        <c:ser>
          <c:idx val="1"/>
          <c:order val="1"/>
          <c:tx>
            <c:strRef>
              <c:f>Settori!$N$7</c:f>
              <c:strCache>
                <c:ptCount val="1"/>
                <c:pt idx="0">
                  <c:v>lavoro stabile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Settori!$L$8:$L$14</c:f>
              <c:strCache>
                <c:ptCount val="7"/>
                <c:pt idx="0">
                  <c:v>Agricoltura </c:v>
                </c:pt>
                <c:pt idx="1">
                  <c:v>Alberghi e ristoranti</c:v>
                </c:pt>
                <c:pt idx="2">
                  <c:v>Costruzioni</c:v>
                </c:pt>
                <c:pt idx="3">
                  <c:v>Istruzione</c:v>
                </c:pt>
                <c:pt idx="4">
                  <c:v>Manifatt+estrattive </c:v>
                </c:pt>
                <c:pt idx="5">
                  <c:v>Terziario</c:v>
                </c:pt>
                <c:pt idx="6">
                  <c:v>Totale</c:v>
                </c:pt>
              </c:strCache>
            </c:strRef>
          </c:cat>
          <c:val>
            <c:numRef>
              <c:f>Settori!$N$8:$N$14</c:f>
              <c:numCache>
                <c:formatCode>0.0%</c:formatCode>
                <c:ptCount val="7"/>
                <c:pt idx="0">
                  <c:v>-0.11419753086419752</c:v>
                </c:pt>
                <c:pt idx="1">
                  <c:v>-1.8835616438356163E-2</c:v>
                </c:pt>
                <c:pt idx="2">
                  <c:v>-3.4978138663335413E-2</c:v>
                </c:pt>
                <c:pt idx="3">
                  <c:v>0.34482758620689657</c:v>
                </c:pt>
                <c:pt idx="4">
                  <c:v>-0.13987635239567234</c:v>
                </c:pt>
                <c:pt idx="5">
                  <c:v>-2.3296374735268469E-2</c:v>
                </c:pt>
                <c:pt idx="6">
                  <c:v>-5.9585492227979271E-2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C3-4C57-A174-A291F85459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6"/>
        <c:overlap val="-2"/>
        <c:axId val="224181919"/>
        <c:axId val="224185663"/>
      </c:barChart>
      <c:catAx>
        <c:axId val="224181919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4185663"/>
        <c:crosses val="autoZero"/>
        <c:auto val="1"/>
        <c:lblAlgn val="ctr"/>
        <c:lblOffset val="100"/>
        <c:noMultiLvlLbl val="0"/>
      </c:catAx>
      <c:valAx>
        <c:axId val="224185663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24181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94440990928766"/>
          <c:y val="0.13782069536282629"/>
          <c:w val="0.18470132836978795"/>
          <c:h val="0.135965372749458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5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SALDO COMPLESSIVO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Settori!$A$62</c:f>
              <c:strCache>
                <c:ptCount val="1"/>
                <c:pt idx="0">
                  <c:v>Agricoltura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Settori!$B$61:$G$61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Settori!$B$62:$G$62</c:f>
              <c:numCache>
                <c:formatCode>#,##0</c:formatCode>
                <c:ptCount val="6"/>
                <c:pt idx="0">
                  <c:v>3915</c:v>
                </c:pt>
                <c:pt idx="1">
                  <c:v>4167</c:v>
                </c:pt>
                <c:pt idx="2">
                  <c:v>3945</c:v>
                </c:pt>
                <c:pt idx="3">
                  <c:v>4115</c:v>
                </c:pt>
                <c:pt idx="4">
                  <c:v>4373</c:v>
                </c:pt>
                <c:pt idx="5">
                  <c:v>4438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99-4FB5-86F6-D4543D623BB7}"/>
            </c:ext>
          </c:extLst>
        </c:ser>
        <c:ser>
          <c:idx val="1"/>
          <c:order val="1"/>
          <c:tx>
            <c:strRef>
              <c:f>Settori!$A$63</c:f>
              <c:strCache>
                <c:ptCount val="1"/>
                <c:pt idx="0">
                  <c:v>Alberghi e ristoranti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Settori!$B$61:$G$61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Settori!$B$63:$G$63</c:f>
              <c:numCache>
                <c:formatCode>#,##0</c:formatCode>
                <c:ptCount val="6"/>
                <c:pt idx="0">
                  <c:v>4258</c:v>
                </c:pt>
                <c:pt idx="1">
                  <c:v>-1714</c:v>
                </c:pt>
                <c:pt idx="2">
                  <c:v>314</c:v>
                </c:pt>
                <c:pt idx="3">
                  <c:v>3754</c:v>
                </c:pt>
                <c:pt idx="4">
                  <c:v>5594</c:v>
                </c:pt>
                <c:pt idx="5">
                  <c:v>5420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99-4FB5-86F6-D4543D623BB7}"/>
            </c:ext>
          </c:extLst>
        </c:ser>
        <c:ser>
          <c:idx val="2"/>
          <c:order val="2"/>
          <c:tx>
            <c:strRef>
              <c:f>Settori!$A$64</c:f>
              <c:strCache>
                <c:ptCount val="1"/>
                <c:pt idx="0">
                  <c:v>Costruzioni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Settori!$B$61:$G$61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Settori!$B$64:$G$64</c:f>
              <c:numCache>
                <c:formatCode>#,##0</c:formatCode>
                <c:ptCount val="6"/>
                <c:pt idx="0">
                  <c:v>1818</c:v>
                </c:pt>
                <c:pt idx="1">
                  <c:v>446</c:v>
                </c:pt>
                <c:pt idx="2">
                  <c:v>1784</c:v>
                </c:pt>
                <c:pt idx="3">
                  <c:v>1785</c:v>
                </c:pt>
                <c:pt idx="4">
                  <c:v>1749</c:v>
                </c:pt>
                <c:pt idx="5">
                  <c:v>1237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99-4FB5-86F6-D4543D623BB7}"/>
            </c:ext>
          </c:extLst>
        </c:ser>
        <c:ser>
          <c:idx val="3"/>
          <c:order val="3"/>
          <c:tx>
            <c:strRef>
              <c:f>Settori!$A$65</c:f>
              <c:strCache>
                <c:ptCount val="1"/>
                <c:pt idx="0">
                  <c:v>Istruzione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Settori!$B$61:$G$61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Settori!$B$65:$G$65</c:f>
              <c:numCache>
                <c:formatCode>#,##0</c:formatCode>
                <c:ptCount val="6"/>
                <c:pt idx="0">
                  <c:v>933</c:v>
                </c:pt>
                <c:pt idx="1">
                  <c:v>315</c:v>
                </c:pt>
                <c:pt idx="2">
                  <c:v>1377</c:v>
                </c:pt>
                <c:pt idx="3">
                  <c:v>1411</c:v>
                </c:pt>
                <c:pt idx="4">
                  <c:v>980</c:v>
                </c:pt>
                <c:pt idx="5">
                  <c:v>1252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99-4FB5-86F6-D4543D623BB7}"/>
            </c:ext>
          </c:extLst>
        </c:ser>
        <c:ser>
          <c:idx val="4"/>
          <c:order val="4"/>
          <c:tx>
            <c:strRef>
              <c:f>Settori!$A$66</c:f>
              <c:strCache>
                <c:ptCount val="1"/>
                <c:pt idx="0">
                  <c:v>Manifatt+estrattive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Settori!$B$61:$G$61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Settori!$B$66:$G$66</c:f>
              <c:numCache>
                <c:formatCode>#,##0</c:formatCode>
                <c:ptCount val="6"/>
                <c:pt idx="0">
                  <c:v>5517</c:v>
                </c:pt>
                <c:pt idx="1">
                  <c:v>2053</c:v>
                </c:pt>
                <c:pt idx="2">
                  <c:v>4382</c:v>
                </c:pt>
                <c:pt idx="3">
                  <c:v>5041</c:v>
                </c:pt>
                <c:pt idx="4">
                  <c:v>4846</c:v>
                </c:pt>
                <c:pt idx="5">
                  <c:v>3655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99-4FB5-86F6-D4543D623BB7}"/>
            </c:ext>
          </c:extLst>
        </c:ser>
        <c:ser>
          <c:idx val="5"/>
          <c:order val="5"/>
          <c:tx>
            <c:strRef>
              <c:f>Settori!$A$67</c:f>
              <c:strCache>
                <c:ptCount val="1"/>
                <c:pt idx="0">
                  <c:v>Terziario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Settori!$B$61:$G$61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Settori!$B$67:$G$67</c:f>
              <c:numCache>
                <c:formatCode>#,##0</c:formatCode>
                <c:ptCount val="6"/>
                <c:pt idx="0">
                  <c:v>11517</c:v>
                </c:pt>
                <c:pt idx="1">
                  <c:v>6178</c:v>
                </c:pt>
                <c:pt idx="2">
                  <c:v>9228</c:v>
                </c:pt>
                <c:pt idx="3">
                  <c:v>11286</c:v>
                </c:pt>
                <c:pt idx="4">
                  <c:v>14960</c:v>
                </c:pt>
                <c:pt idx="5">
                  <c:v>18893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99-4FB5-86F6-D4543D623BB7}"/>
            </c:ext>
          </c:extLst>
        </c:ser>
        <c:ser>
          <c:idx val="6"/>
          <c:order val="6"/>
          <c:tx>
            <c:strRef>
              <c:f>Settori!$A$68</c:f>
              <c:strCache>
                <c:ptCount val="1"/>
                <c:pt idx="0">
                  <c:v>nd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Settori!$B$61:$G$61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Settori!$B$68:$G$68</c:f>
            </c:numRef>
          </c:val>
          <c:extLst>
            <c:ext xmlns:c16="http://schemas.microsoft.com/office/drawing/2014/chart" uri="{C3380CC4-5D6E-409C-BE32-E72D297353CC}">
              <c16:uniqueId val="{00000006-F599-4FB5-86F6-D4543D623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19503935"/>
        <c:axId val="1419507263"/>
      </c:barChart>
      <c:lineChart>
        <c:grouping val="stacked"/>
        <c:varyColors val="0"/>
        <c:ser>
          <c:idx val="7"/>
          <c:order val="7"/>
          <c:tx>
            <c:strRef>
              <c:f>Settori!$A$69</c:f>
              <c:strCache>
                <c:ptCount val="1"/>
                <c:pt idx="0">
                  <c:v>Totale</c:v>
                </c:pt>
              </c:strCache>
            </c:strRef>
          </c:tx>
          <c:spPr>
            <a:ln w="15875" cap="rnd">
              <a:solidFill>
                <a:schemeClr val="accent5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Settori!$B$61:$G$61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Settori!$B$69:$G$69</c:f>
              <c:numCache>
                <c:formatCode>#,##0</c:formatCode>
                <c:ptCount val="6"/>
                <c:pt idx="0">
                  <c:v>27775</c:v>
                </c:pt>
                <c:pt idx="1">
                  <c:v>11310</c:v>
                </c:pt>
                <c:pt idx="2">
                  <c:v>20804</c:v>
                </c:pt>
                <c:pt idx="3">
                  <c:v>27178</c:v>
                </c:pt>
                <c:pt idx="4">
                  <c:v>32462</c:v>
                </c:pt>
                <c:pt idx="5">
                  <c:v>34872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F599-4FB5-86F6-D4543D623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1223215"/>
        <c:axId val="1734773743"/>
      </c:lineChart>
      <c:catAx>
        <c:axId val="141950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19507263"/>
        <c:crosses val="autoZero"/>
        <c:auto val="1"/>
        <c:lblAlgn val="ctr"/>
        <c:lblOffset val="100"/>
        <c:noMultiLvlLbl val="0"/>
      </c:catAx>
      <c:valAx>
        <c:axId val="1419507263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419503935"/>
        <c:crosses val="autoZero"/>
        <c:crossBetween val="between"/>
      </c:valAx>
      <c:valAx>
        <c:axId val="1734773743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1251223215"/>
        <c:crosses val="max"/>
        <c:crossBetween val="between"/>
      </c:valAx>
      <c:catAx>
        <c:axId val="125122321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3477374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SALDO LAVORO STABILE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Settori!$A$73</c:f>
              <c:strCache>
                <c:ptCount val="1"/>
                <c:pt idx="0">
                  <c:v>Agricoltura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Settori!$B$61:$G$61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Settori!$B$73:$G$73</c:f>
              <c:numCache>
                <c:formatCode>#,##0</c:formatCode>
                <c:ptCount val="6"/>
                <c:pt idx="0">
                  <c:v>81</c:v>
                </c:pt>
                <c:pt idx="1">
                  <c:v>88</c:v>
                </c:pt>
                <c:pt idx="2">
                  <c:v>53</c:v>
                </c:pt>
                <c:pt idx="3">
                  <c:v>139</c:v>
                </c:pt>
                <c:pt idx="4">
                  <c:v>193</c:v>
                </c:pt>
                <c:pt idx="5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05-4D2F-A456-43F136D04249}"/>
            </c:ext>
          </c:extLst>
        </c:ser>
        <c:ser>
          <c:idx val="1"/>
          <c:order val="1"/>
          <c:tx>
            <c:strRef>
              <c:f>Settori!$A$74</c:f>
              <c:strCache>
                <c:ptCount val="1"/>
                <c:pt idx="0">
                  <c:v>Alberghi e ristoranti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Settori!$B$61:$G$61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Settori!$B$74:$G$74</c:f>
              <c:numCache>
                <c:formatCode>#,##0</c:formatCode>
                <c:ptCount val="6"/>
                <c:pt idx="0">
                  <c:v>716</c:v>
                </c:pt>
                <c:pt idx="1">
                  <c:v>309</c:v>
                </c:pt>
                <c:pt idx="2">
                  <c:v>-190</c:v>
                </c:pt>
                <c:pt idx="3">
                  <c:v>187</c:v>
                </c:pt>
                <c:pt idx="4">
                  <c:v>560</c:v>
                </c:pt>
                <c:pt idx="5">
                  <c:v>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05-4D2F-A456-43F136D04249}"/>
            </c:ext>
          </c:extLst>
        </c:ser>
        <c:ser>
          <c:idx val="2"/>
          <c:order val="2"/>
          <c:tx>
            <c:strRef>
              <c:f>Settori!$A$75</c:f>
              <c:strCache>
                <c:ptCount val="1"/>
                <c:pt idx="0">
                  <c:v>Costruzioni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Settori!$B$61:$G$61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Settori!$B$75:$G$75</c:f>
              <c:numCache>
                <c:formatCode>#,##0</c:formatCode>
                <c:ptCount val="6"/>
                <c:pt idx="0">
                  <c:v>443</c:v>
                </c:pt>
                <c:pt idx="1">
                  <c:v>318</c:v>
                </c:pt>
                <c:pt idx="2">
                  <c:v>239</c:v>
                </c:pt>
                <c:pt idx="3">
                  <c:v>647</c:v>
                </c:pt>
                <c:pt idx="4">
                  <c:v>458</c:v>
                </c:pt>
                <c:pt idx="5">
                  <c:v>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05-4D2F-A456-43F136D04249}"/>
            </c:ext>
          </c:extLst>
        </c:ser>
        <c:ser>
          <c:idx val="3"/>
          <c:order val="3"/>
          <c:tx>
            <c:strRef>
              <c:f>Settori!$A$76</c:f>
              <c:strCache>
                <c:ptCount val="1"/>
                <c:pt idx="0">
                  <c:v>Istruzione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Settori!$B$61:$G$61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Settori!$B$76:$G$76</c:f>
              <c:numCache>
                <c:formatCode>#,##0</c:formatCode>
                <c:ptCount val="6"/>
                <c:pt idx="0">
                  <c:v>39</c:v>
                </c:pt>
                <c:pt idx="1">
                  <c:v>37</c:v>
                </c:pt>
                <c:pt idx="2">
                  <c:v>-61</c:v>
                </c:pt>
                <c:pt idx="3">
                  <c:v>20</c:v>
                </c:pt>
                <c:pt idx="4">
                  <c:v>-37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05-4D2F-A456-43F136D04249}"/>
            </c:ext>
          </c:extLst>
        </c:ser>
        <c:ser>
          <c:idx val="4"/>
          <c:order val="4"/>
          <c:tx>
            <c:strRef>
              <c:f>Settori!$A$77</c:f>
              <c:strCache>
                <c:ptCount val="1"/>
                <c:pt idx="0">
                  <c:v>Manifatt+estrattive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Settori!$B$61:$G$61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Settori!$B$77:$G$77</c:f>
              <c:numCache>
                <c:formatCode>#,##0</c:formatCode>
                <c:ptCount val="6"/>
                <c:pt idx="0">
                  <c:v>1989</c:v>
                </c:pt>
                <c:pt idx="1">
                  <c:v>1059</c:v>
                </c:pt>
                <c:pt idx="2">
                  <c:v>-72</c:v>
                </c:pt>
                <c:pt idx="3">
                  <c:v>1152</c:v>
                </c:pt>
                <c:pt idx="4">
                  <c:v>1643</c:v>
                </c:pt>
                <c:pt idx="5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05-4D2F-A456-43F136D04249}"/>
            </c:ext>
          </c:extLst>
        </c:ser>
        <c:ser>
          <c:idx val="5"/>
          <c:order val="5"/>
          <c:tx>
            <c:strRef>
              <c:f>Settori!$A$78</c:f>
              <c:strCache>
                <c:ptCount val="1"/>
                <c:pt idx="0">
                  <c:v>Terziario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Settori!$B$61:$G$61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Settori!$B$78:$G$78</c:f>
              <c:numCache>
                <c:formatCode>#,##0</c:formatCode>
                <c:ptCount val="6"/>
                <c:pt idx="0">
                  <c:v>2958</c:v>
                </c:pt>
                <c:pt idx="1">
                  <c:v>1585</c:v>
                </c:pt>
                <c:pt idx="2">
                  <c:v>516</c:v>
                </c:pt>
                <c:pt idx="3">
                  <c:v>1668</c:v>
                </c:pt>
                <c:pt idx="4">
                  <c:v>2182</c:v>
                </c:pt>
                <c:pt idx="5">
                  <c:v>1888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05-4D2F-A456-43F136D04249}"/>
            </c:ext>
          </c:extLst>
        </c:ser>
        <c:ser>
          <c:idx val="6"/>
          <c:order val="6"/>
          <c:tx>
            <c:strRef>
              <c:f>Settori!$A$79</c:f>
              <c:strCache>
                <c:ptCount val="1"/>
                <c:pt idx="0">
                  <c:v>nd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Settori!$B$61:$G$61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Settori!$B$79:$G$79</c:f>
            </c:numRef>
          </c:val>
          <c:extLst>
            <c:ext xmlns:c16="http://schemas.microsoft.com/office/drawing/2014/chart" uri="{C3380CC4-5D6E-409C-BE32-E72D297353CC}">
              <c16:uniqueId val="{00000006-E805-4D2F-A456-43F136D04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19503935"/>
        <c:axId val="1419507263"/>
      </c:barChart>
      <c:lineChart>
        <c:grouping val="stacked"/>
        <c:varyColors val="0"/>
        <c:ser>
          <c:idx val="7"/>
          <c:order val="7"/>
          <c:tx>
            <c:strRef>
              <c:f>Settori!$A$80</c:f>
              <c:strCache>
                <c:ptCount val="1"/>
                <c:pt idx="0">
                  <c:v>Totale</c:v>
                </c:pt>
              </c:strCache>
            </c:strRef>
          </c:tx>
          <c:spPr>
            <a:ln w="15875" cap="rnd">
              <a:solidFill>
                <a:schemeClr val="accent5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Settori!$B$61:$G$61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Settori!$B$80:$G$80</c:f>
              <c:numCache>
                <c:formatCode>#,##0</c:formatCode>
                <c:ptCount val="6"/>
                <c:pt idx="0">
                  <c:v>6226</c:v>
                </c:pt>
                <c:pt idx="1">
                  <c:v>3396</c:v>
                </c:pt>
                <c:pt idx="2">
                  <c:v>485</c:v>
                </c:pt>
                <c:pt idx="3">
                  <c:v>3813</c:v>
                </c:pt>
                <c:pt idx="4">
                  <c:v>5012</c:v>
                </c:pt>
                <c:pt idx="5">
                  <c:v>3726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E805-4D2F-A456-43F136D04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1223215"/>
        <c:axId val="1734773743"/>
      </c:lineChart>
      <c:catAx>
        <c:axId val="141950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19507263"/>
        <c:crosses val="autoZero"/>
        <c:auto val="1"/>
        <c:lblAlgn val="ctr"/>
        <c:lblOffset val="100"/>
        <c:noMultiLvlLbl val="0"/>
      </c:catAx>
      <c:valAx>
        <c:axId val="1419507263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419503935"/>
        <c:crosses val="autoZero"/>
        <c:crossBetween val="between"/>
      </c:valAx>
      <c:valAx>
        <c:axId val="1734773743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1251223215"/>
        <c:crosses val="max"/>
        <c:crossBetween val="between"/>
      </c:valAx>
      <c:catAx>
        <c:axId val="125122321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3477374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sz="960" b="1" i="0" u="none" strike="noStrike" baseline="0" dirty="0">
                <a:solidFill>
                  <a:srgbClr val="FF0000"/>
                </a:solidFill>
                <a:effectLst/>
              </a:rPr>
              <a:t>TUTTE LE ASSUNZIONI</a:t>
            </a:r>
            <a:endParaRPr lang="it-IT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Genere_età!$J$3</c:f>
              <c:strCache>
                <c:ptCount val="1"/>
                <c:pt idx="0">
                  <c:v>2023-2024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A8-4785-B166-78F1AC339231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A8-4785-B166-78F1AC33923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A8-4785-B166-78F1AC339231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AA8-4785-B166-78F1AC339231}"/>
              </c:ext>
            </c:extLst>
          </c:dPt>
          <c:dPt>
            <c:idx val="4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AA8-4785-B166-78F1AC339231}"/>
              </c:ext>
            </c:extLst>
          </c:dPt>
          <c:dPt>
            <c:idx val="5"/>
            <c:invertIfNegative val="0"/>
            <c:bubble3D val="0"/>
            <c:spPr>
              <a:solidFill>
                <a:srgbClr val="4472C4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AA8-4785-B166-78F1AC339231}"/>
              </c:ext>
            </c:extLst>
          </c:dPt>
          <c:dPt>
            <c:idx val="6"/>
            <c:invertIfNegative val="0"/>
            <c:bubble3D val="0"/>
            <c:spPr>
              <a:solidFill>
                <a:srgbClr val="4472C4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AA8-4785-B166-78F1AC339231}"/>
              </c:ext>
            </c:extLst>
          </c:dPt>
          <c:dPt>
            <c:idx val="7"/>
            <c:invertIfNegative val="0"/>
            <c:bubble3D val="0"/>
            <c:spPr>
              <a:solidFill>
                <a:srgbClr val="4472C4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AA8-4785-B166-78F1AC3392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Genere_età!$C$4:$C$11</c:f>
              <c:strCache>
                <c:ptCount val="8"/>
                <c:pt idx="0">
                  <c:v>Femmine</c:v>
                </c:pt>
                <c:pt idx="1">
                  <c:v>Giovani (15-29 anni)</c:v>
                </c:pt>
                <c:pt idx="2">
                  <c:v>Adulti (30-54 anni)</c:v>
                </c:pt>
                <c:pt idx="3">
                  <c:v>Senior (55+)</c:v>
                </c:pt>
                <c:pt idx="4">
                  <c:v>Maschi</c:v>
                </c:pt>
                <c:pt idx="5">
                  <c:v>Giovani (15-29 anni)</c:v>
                </c:pt>
                <c:pt idx="6">
                  <c:v>Adulti (30-54 anni)</c:v>
                </c:pt>
                <c:pt idx="7">
                  <c:v>Senior (55+)</c:v>
                </c:pt>
              </c:strCache>
            </c:strRef>
          </c:cat>
          <c:val>
            <c:numRef>
              <c:f>Genere_età!$J$4:$J$11</c:f>
              <c:numCache>
                <c:formatCode>0.0%</c:formatCode>
                <c:ptCount val="8"/>
                <c:pt idx="0">
                  <c:v>6.0774013205455682E-2</c:v>
                </c:pt>
                <c:pt idx="1">
                  <c:v>0.11868826550770446</c:v>
                </c:pt>
                <c:pt idx="2">
                  <c:v>1.8632159373888298E-2</c:v>
                </c:pt>
                <c:pt idx="3">
                  <c:v>9.380419359924326E-2</c:v>
                </c:pt>
                <c:pt idx="4">
                  <c:v>6.4591172067807581E-2</c:v>
                </c:pt>
                <c:pt idx="5">
                  <c:v>4.010903426791277E-2</c:v>
                </c:pt>
                <c:pt idx="6">
                  <c:v>5.1696020874103063E-2</c:v>
                </c:pt>
                <c:pt idx="7">
                  <c:v>0.16983321247280639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AA8-4785-B166-78F1AC339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7"/>
        <c:axId val="1590815360"/>
        <c:axId val="1862076303"/>
      </c:barChart>
      <c:catAx>
        <c:axId val="15908153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62076303"/>
        <c:crosses val="autoZero"/>
        <c:auto val="1"/>
        <c:lblAlgn val="ctr"/>
        <c:lblOffset val="100"/>
        <c:noMultiLvlLbl val="0"/>
      </c:catAx>
      <c:valAx>
        <c:axId val="1862076303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59081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it-IT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sz="960" b="1" i="0" u="none" strike="noStrike" baseline="0" dirty="0">
                <a:solidFill>
                  <a:srgbClr val="FF0000"/>
                </a:solidFill>
                <a:effectLst/>
              </a:rPr>
              <a:t>LAVORO STABILE</a:t>
            </a:r>
            <a:endParaRPr lang="it-IT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Genere_età!$AC$29</c:f>
              <c:strCache>
                <c:ptCount val="1"/>
                <c:pt idx="0">
                  <c:v>2023-2024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48-4B79-BCBA-707658E93EC1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B48-4B79-BCBA-707658E93EC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B48-4B79-BCBA-707658E93EC1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B48-4B79-BCBA-707658E93EC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B48-4B79-BCBA-707658E93EC1}"/>
              </c:ext>
            </c:extLst>
          </c:dPt>
          <c:dPt>
            <c:idx val="5"/>
            <c:invertIfNegative val="0"/>
            <c:bubble3D val="0"/>
            <c:spPr>
              <a:solidFill>
                <a:srgbClr val="4472C4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B48-4B79-BCBA-707658E93EC1}"/>
              </c:ext>
            </c:extLst>
          </c:dPt>
          <c:dPt>
            <c:idx val="6"/>
            <c:invertIfNegative val="0"/>
            <c:bubble3D val="0"/>
            <c:spPr>
              <a:solidFill>
                <a:srgbClr val="5B9BD5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B48-4B79-BCBA-707658E93EC1}"/>
              </c:ext>
            </c:extLst>
          </c:dPt>
          <c:dPt>
            <c:idx val="7"/>
            <c:invertIfNegative val="0"/>
            <c:bubble3D val="0"/>
            <c:spPr>
              <a:solidFill>
                <a:srgbClr val="4472C4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B48-4B79-BCBA-707658E93E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Genere_età!$V$30:$V$37</c:f>
              <c:strCache>
                <c:ptCount val="8"/>
                <c:pt idx="0">
                  <c:v>Femmine</c:v>
                </c:pt>
                <c:pt idx="1">
                  <c:v>Giovani (15-29 anni)</c:v>
                </c:pt>
                <c:pt idx="2">
                  <c:v>Adulti (30-54 anni)</c:v>
                </c:pt>
                <c:pt idx="3">
                  <c:v>Senior (55+)</c:v>
                </c:pt>
                <c:pt idx="4">
                  <c:v>Maschi</c:v>
                </c:pt>
                <c:pt idx="5">
                  <c:v>Giovani (15-29 anni)</c:v>
                </c:pt>
                <c:pt idx="6">
                  <c:v>Adulti (30-54 anni)</c:v>
                </c:pt>
                <c:pt idx="7">
                  <c:v>Senior (55+)</c:v>
                </c:pt>
              </c:strCache>
            </c:strRef>
          </c:cat>
          <c:val>
            <c:numRef>
              <c:f>Genere_età!$AC$30:$AC$37</c:f>
              <c:numCache>
                <c:formatCode>0.0%</c:formatCode>
                <c:ptCount val="8"/>
                <c:pt idx="0">
                  <c:v>-5.3363291672517903E-2</c:v>
                </c:pt>
                <c:pt idx="1">
                  <c:v>-0.14109673444239063</c:v>
                </c:pt>
                <c:pt idx="2">
                  <c:v>-2.4080842829499034E-2</c:v>
                </c:pt>
                <c:pt idx="3">
                  <c:v>-4.6044864226682407E-2</c:v>
                </c:pt>
                <c:pt idx="4">
                  <c:v>-6.4077866774814959E-2</c:v>
                </c:pt>
                <c:pt idx="5">
                  <c:v>-8.1549815498154987E-2</c:v>
                </c:pt>
                <c:pt idx="6">
                  <c:v>-6.9456066945606701E-2</c:v>
                </c:pt>
                <c:pt idx="7">
                  <c:v>2.5466893039049238E-3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B48-4B79-BCBA-707658E93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7"/>
        <c:axId val="1590815360"/>
        <c:axId val="1862076303"/>
      </c:barChart>
      <c:catAx>
        <c:axId val="15908153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62076303"/>
        <c:crosses val="autoZero"/>
        <c:auto val="1"/>
        <c:lblAlgn val="ctr"/>
        <c:lblOffset val="100"/>
        <c:noMultiLvlLbl val="0"/>
      </c:catAx>
      <c:valAx>
        <c:axId val="1862076303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59081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it-IT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SALDO LAVORO STABILE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4.7614425803020402E-2"/>
          <c:y val="0.12331797095552197"/>
          <c:w val="0.70406640195886283"/>
          <c:h val="0.800727653232853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Genere_età!$V$45</c:f>
              <c:strCache>
                <c:ptCount val="1"/>
                <c:pt idx="0">
                  <c:v>F Giovani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Genere_età!$W$43:$AB$43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Genere_età!$W$45:$AB$45</c:f>
              <c:numCache>
                <c:formatCode>#,##0</c:formatCode>
                <c:ptCount val="6"/>
                <c:pt idx="0">
                  <c:v>930</c:v>
                </c:pt>
                <c:pt idx="1">
                  <c:v>758</c:v>
                </c:pt>
                <c:pt idx="2">
                  <c:v>429</c:v>
                </c:pt>
                <c:pt idx="3">
                  <c:v>832</c:v>
                </c:pt>
                <c:pt idx="4">
                  <c:v>944</c:v>
                </c:pt>
                <c:pt idx="5">
                  <c:v>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32-4116-851D-2F9D556C5EE0}"/>
            </c:ext>
          </c:extLst>
        </c:ser>
        <c:ser>
          <c:idx val="2"/>
          <c:order val="2"/>
          <c:tx>
            <c:strRef>
              <c:f>Genere_età!$V$46</c:f>
              <c:strCache>
                <c:ptCount val="1"/>
                <c:pt idx="0">
                  <c:v>F Adulti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Genere_età!$W$43:$AB$43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Genere_età!$W$46:$AB$46</c:f>
              <c:numCache>
                <c:formatCode>#,##0</c:formatCode>
                <c:ptCount val="6"/>
                <c:pt idx="0">
                  <c:v>2040</c:v>
                </c:pt>
                <c:pt idx="1">
                  <c:v>1432</c:v>
                </c:pt>
                <c:pt idx="2">
                  <c:v>592</c:v>
                </c:pt>
                <c:pt idx="3">
                  <c:v>1356</c:v>
                </c:pt>
                <c:pt idx="4">
                  <c:v>1823</c:v>
                </c:pt>
                <c:pt idx="5">
                  <c:v>1739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32-4116-851D-2F9D556C5EE0}"/>
            </c:ext>
          </c:extLst>
        </c:ser>
        <c:ser>
          <c:idx val="3"/>
          <c:order val="3"/>
          <c:tx>
            <c:strRef>
              <c:f>Genere_età!$V$47</c:f>
              <c:strCache>
                <c:ptCount val="1"/>
                <c:pt idx="0">
                  <c:v>F Senior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Genere_età!$W$43:$AB$43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Genere_età!$W$47:$AB$47</c:f>
              <c:numCache>
                <c:formatCode>#,##0</c:formatCode>
                <c:ptCount val="6"/>
                <c:pt idx="0">
                  <c:v>-105</c:v>
                </c:pt>
                <c:pt idx="1">
                  <c:v>-660</c:v>
                </c:pt>
                <c:pt idx="2">
                  <c:v>-816</c:v>
                </c:pt>
                <c:pt idx="3">
                  <c:v>-797</c:v>
                </c:pt>
                <c:pt idx="4">
                  <c:v>-404</c:v>
                </c:pt>
                <c:pt idx="5">
                  <c:v>-468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32-4116-851D-2F9D556C5EE0}"/>
            </c:ext>
          </c:extLst>
        </c:ser>
        <c:ser>
          <c:idx val="5"/>
          <c:order val="5"/>
          <c:tx>
            <c:strRef>
              <c:f>Genere_età!$V$49</c:f>
              <c:strCache>
                <c:ptCount val="1"/>
                <c:pt idx="0">
                  <c:v>M Giovani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Genere_età!$W$43:$AB$43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Genere_età!$W$49:$AB$49</c:f>
              <c:numCache>
                <c:formatCode>#,##0</c:formatCode>
                <c:ptCount val="6"/>
                <c:pt idx="0">
                  <c:v>1445</c:v>
                </c:pt>
                <c:pt idx="1">
                  <c:v>984</c:v>
                </c:pt>
                <c:pt idx="2">
                  <c:v>719</c:v>
                </c:pt>
                <c:pt idx="3">
                  <c:v>1481</c:v>
                </c:pt>
                <c:pt idx="4">
                  <c:v>1354</c:v>
                </c:pt>
                <c:pt idx="5">
                  <c:v>1037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32-4116-851D-2F9D556C5EE0}"/>
            </c:ext>
          </c:extLst>
        </c:ser>
        <c:ser>
          <c:idx val="6"/>
          <c:order val="6"/>
          <c:tx>
            <c:strRef>
              <c:f>Genere_età!$V$50</c:f>
              <c:strCache>
                <c:ptCount val="1"/>
                <c:pt idx="0">
                  <c:v>M Adulti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Genere_età!$W$43:$AB$43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Genere_età!$W$50:$AB$50</c:f>
              <c:numCache>
                <c:formatCode>#,##0</c:formatCode>
                <c:ptCount val="6"/>
                <c:pt idx="0">
                  <c:v>2359</c:v>
                </c:pt>
                <c:pt idx="1">
                  <c:v>1752</c:v>
                </c:pt>
                <c:pt idx="2">
                  <c:v>666</c:v>
                </c:pt>
                <c:pt idx="3">
                  <c:v>1755</c:v>
                </c:pt>
                <c:pt idx="4">
                  <c:v>1906</c:v>
                </c:pt>
                <c:pt idx="5">
                  <c:v>1453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32-4116-851D-2F9D556C5EE0}"/>
            </c:ext>
          </c:extLst>
        </c:ser>
        <c:ser>
          <c:idx val="7"/>
          <c:order val="7"/>
          <c:tx>
            <c:strRef>
              <c:f>Genere_età!$V$51</c:f>
              <c:strCache>
                <c:ptCount val="1"/>
                <c:pt idx="0">
                  <c:v>M Senior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Genere_età!$W$43:$AB$43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Genere_età!$W$51:$AB$51</c:f>
              <c:numCache>
                <c:formatCode>#,##0</c:formatCode>
                <c:ptCount val="6"/>
                <c:pt idx="0">
                  <c:v>-442</c:v>
                </c:pt>
                <c:pt idx="1">
                  <c:v>-869</c:v>
                </c:pt>
                <c:pt idx="2">
                  <c:v>-1102</c:v>
                </c:pt>
                <c:pt idx="3">
                  <c:v>-811</c:v>
                </c:pt>
                <c:pt idx="4">
                  <c:v>-610</c:v>
                </c:pt>
                <c:pt idx="5">
                  <c:v>-626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32-4116-851D-2F9D556C5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overlap val="100"/>
        <c:axId val="1653606799"/>
        <c:axId val="1653607215"/>
      </c:barChart>
      <c:lineChart>
        <c:grouping val="stacked"/>
        <c:varyColors val="0"/>
        <c:ser>
          <c:idx val="0"/>
          <c:order val="0"/>
          <c:tx>
            <c:strRef>
              <c:f>Genere_età!$V$44</c:f>
              <c:strCache>
                <c:ptCount val="1"/>
                <c:pt idx="0">
                  <c:v>Femmine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Genere_età!$W$43:$AB$43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Genere_età!$W$44:$AB$44</c:f>
              <c:numCache>
                <c:formatCode>#,##0</c:formatCode>
                <c:ptCount val="6"/>
                <c:pt idx="0">
                  <c:v>2864</c:v>
                </c:pt>
                <c:pt idx="1">
                  <c:v>1530</c:v>
                </c:pt>
                <c:pt idx="2">
                  <c:v>206</c:v>
                </c:pt>
                <c:pt idx="3">
                  <c:v>1389</c:v>
                </c:pt>
                <c:pt idx="4">
                  <c:v>2363</c:v>
                </c:pt>
                <c:pt idx="5">
                  <c:v>1866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4132-4116-851D-2F9D556C5EE0}"/>
            </c:ext>
          </c:extLst>
        </c:ser>
        <c:ser>
          <c:idx val="4"/>
          <c:order val="4"/>
          <c:tx>
            <c:strRef>
              <c:f>Genere_età!$V$48</c:f>
              <c:strCache>
                <c:ptCount val="1"/>
                <c:pt idx="0">
                  <c:v>Maschi</c:v>
                </c:pt>
              </c:strCache>
            </c:strRef>
          </c:tx>
          <c:spPr>
            <a:ln w="19050" cap="rnd">
              <a:solidFill>
                <a:schemeClr val="accent5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6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Genere_età!$W$43:$AB$43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Genere_età!$W$48:$AB$48</c:f>
              <c:numCache>
                <c:formatCode>#,##0</c:formatCode>
                <c:ptCount val="6"/>
                <c:pt idx="0">
                  <c:v>3362</c:v>
                </c:pt>
                <c:pt idx="1">
                  <c:v>1866</c:v>
                </c:pt>
                <c:pt idx="2">
                  <c:v>279</c:v>
                </c:pt>
                <c:pt idx="3">
                  <c:v>2424</c:v>
                </c:pt>
                <c:pt idx="4">
                  <c:v>2649</c:v>
                </c:pt>
                <c:pt idx="5">
                  <c:v>1860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4132-4116-851D-2F9D556C5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1225711"/>
        <c:axId val="1251224879"/>
      </c:lineChart>
      <c:catAx>
        <c:axId val="1653606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53607215"/>
        <c:crosses val="autoZero"/>
        <c:auto val="1"/>
        <c:lblAlgn val="ctr"/>
        <c:lblOffset val="100"/>
        <c:noMultiLvlLbl val="0"/>
      </c:catAx>
      <c:valAx>
        <c:axId val="1653607215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653606799"/>
        <c:crosses val="autoZero"/>
        <c:crossBetween val="between"/>
      </c:valAx>
      <c:valAx>
        <c:axId val="1251224879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1251225711"/>
        <c:crosses val="max"/>
        <c:crossBetween val="between"/>
      </c:valAx>
      <c:catAx>
        <c:axId val="125122571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12248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255762532003538"/>
          <c:y val="0.38666729438878084"/>
          <c:w val="0.18405376360182737"/>
          <c:h val="0.39624958455444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 b="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SALDO COMPLESSIVO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3.1709415035829053E-2"/>
          <c:y val="0.12331797095552197"/>
          <c:w val="0.71997141272605414"/>
          <c:h val="0.800727653232853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Genere_età!$C$45</c:f>
              <c:strCache>
                <c:ptCount val="1"/>
                <c:pt idx="0">
                  <c:v>F Giovani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Genere_età!$D$43:$I$43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Genere_età!$D$45:$I$45</c:f>
              <c:numCache>
                <c:formatCode>#,##0</c:formatCode>
                <c:ptCount val="6"/>
                <c:pt idx="0">
                  <c:v>3507</c:v>
                </c:pt>
                <c:pt idx="1">
                  <c:v>425</c:v>
                </c:pt>
                <c:pt idx="2">
                  <c:v>2334</c:v>
                </c:pt>
                <c:pt idx="3">
                  <c:v>3859</c:v>
                </c:pt>
                <c:pt idx="4">
                  <c:v>4194</c:v>
                </c:pt>
                <c:pt idx="5">
                  <c:v>4428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0E-4A7A-926F-499146865FCA}"/>
            </c:ext>
          </c:extLst>
        </c:ser>
        <c:ser>
          <c:idx val="2"/>
          <c:order val="2"/>
          <c:tx>
            <c:strRef>
              <c:f>Genere_età!$C$46</c:f>
              <c:strCache>
                <c:ptCount val="1"/>
                <c:pt idx="0">
                  <c:v>F Adulti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Genere_età!$D$43:$I$43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Genere_età!$D$46:$I$46</c:f>
              <c:numCache>
                <c:formatCode>#,##0</c:formatCode>
                <c:ptCount val="6"/>
                <c:pt idx="0">
                  <c:v>7355</c:v>
                </c:pt>
                <c:pt idx="1">
                  <c:v>2959</c:v>
                </c:pt>
                <c:pt idx="2">
                  <c:v>4815</c:v>
                </c:pt>
                <c:pt idx="3">
                  <c:v>6816</c:v>
                </c:pt>
                <c:pt idx="4">
                  <c:v>7884</c:v>
                </c:pt>
                <c:pt idx="5">
                  <c:v>8023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E-4A7A-926F-499146865FCA}"/>
            </c:ext>
          </c:extLst>
        </c:ser>
        <c:ser>
          <c:idx val="3"/>
          <c:order val="3"/>
          <c:tx>
            <c:strRef>
              <c:f>Genere_età!$C$47</c:f>
              <c:strCache>
                <c:ptCount val="1"/>
                <c:pt idx="0">
                  <c:v>F Senior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Genere_età!$D$43:$I$43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Genere_età!$D$47:$I$47</c:f>
              <c:numCache>
                <c:formatCode>#,##0</c:formatCode>
                <c:ptCount val="6"/>
                <c:pt idx="0">
                  <c:v>912</c:v>
                </c:pt>
                <c:pt idx="1">
                  <c:v>-186</c:v>
                </c:pt>
                <c:pt idx="2">
                  <c:v>-77</c:v>
                </c:pt>
                <c:pt idx="3">
                  <c:v>390</c:v>
                </c:pt>
                <c:pt idx="4">
                  <c:v>1330</c:v>
                </c:pt>
                <c:pt idx="5">
                  <c:v>1358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E-4A7A-926F-499146865FCA}"/>
            </c:ext>
          </c:extLst>
        </c:ser>
        <c:ser>
          <c:idx val="5"/>
          <c:order val="5"/>
          <c:tx>
            <c:strRef>
              <c:f>Genere_età!$C$49</c:f>
              <c:strCache>
                <c:ptCount val="1"/>
                <c:pt idx="0">
                  <c:v>M Giovani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Genere_età!$D$43:$I$43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Genere_età!$D$49:$I$49</c:f>
              <c:numCache>
                <c:formatCode>#,##0</c:formatCode>
                <c:ptCount val="6"/>
                <c:pt idx="0">
                  <c:v>5443</c:v>
                </c:pt>
                <c:pt idx="1">
                  <c:v>2494</c:v>
                </c:pt>
                <c:pt idx="2">
                  <c:v>4964</c:v>
                </c:pt>
                <c:pt idx="3">
                  <c:v>5814</c:v>
                </c:pt>
                <c:pt idx="4">
                  <c:v>6657</c:v>
                </c:pt>
                <c:pt idx="5">
                  <c:v>7082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0E-4A7A-926F-499146865FCA}"/>
            </c:ext>
          </c:extLst>
        </c:ser>
        <c:ser>
          <c:idx val="6"/>
          <c:order val="6"/>
          <c:tx>
            <c:strRef>
              <c:f>Genere_età!$C$50</c:f>
              <c:strCache>
                <c:ptCount val="1"/>
                <c:pt idx="0">
                  <c:v>M Adulti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Genere_età!$D$43:$I$43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Genere_età!$D$50:$I$50</c:f>
              <c:numCache>
                <c:formatCode>#,##0</c:formatCode>
                <c:ptCount val="6"/>
                <c:pt idx="0">
                  <c:v>9272</c:v>
                </c:pt>
                <c:pt idx="1">
                  <c:v>5333</c:v>
                </c:pt>
                <c:pt idx="2">
                  <c:v>7762</c:v>
                </c:pt>
                <c:pt idx="3">
                  <c:v>8824</c:v>
                </c:pt>
                <c:pt idx="4">
                  <c:v>10143</c:v>
                </c:pt>
                <c:pt idx="5">
                  <c:v>10858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0E-4A7A-926F-499146865FCA}"/>
            </c:ext>
          </c:extLst>
        </c:ser>
        <c:ser>
          <c:idx val="7"/>
          <c:order val="7"/>
          <c:tx>
            <c:strRef>
              <c:f>Genere_età!$C$51</c:f>
              <c:strCache>
                <c:ptCount val="1"/>
                <c:pt idx="0">
                  <c:v>M Senior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Genere_età!$D$43:$I$43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Genere_età!$D$51:$I$51</c:f>
              <c:numCache>
                <c:formatCode>#,##0</c:formatCode>
                <c:ptCount val="6"/>
                <c:pt idx="0">
                  <c:v>1284</c:v>
                </c:pt>
                <c:pt idx="1">
                  <c:v>278</c:v>
                </c:pt>
                <c:pt idx="2">
                  <c:v>1005</c:v>
                </c:pt>
                <c:pt idx="3">
                  <c:v>1467</c:v>
                </c:pt>
                <c:pt idx="4">
                  <c:v>2237</c:v>
                </c:pt>
                <c:pt idx="5">
                  <c:v>3105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00E-4A7A-926F-499146865F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overlap val="100"/>
        <c:axId val="1653606799"/>
        <c:axId val="1653607215"/>
      </c:barChart>
      <c:lineChart>
        <c:grouping val="stacked"/>
        <c:varyColors val="0"/>
        <c:ser>
          <c:idx val="0"/>
          <c:order val="0"/>
          <c:tx>
            <c:strRef>
              <c:f>Genere_età!$C$44</c:f>
              <c:strCache>
                <c:ptCount val="1"/>
                <c:pt idx="0">
                  <c:v>Femmine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Genere_età!$D$43:$I$43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Genere_età!$D$44:$I$44</c:f>
              <c:numCache>
                <c:formatCode>#,##0</c:formatCode>
                <c:ptCount val="6"/>
                <c:pt idx="0">
                  <c:v>11775</c:v>
                </c:pt>
                <c:pt idx="1">
                  <c:v>3200</c:v>
                </c:pt>
                <c:pt idx="2">
                  <c:v>7075</c:v>
                </c:pt>
                <c:pt idx="3">
                  <c:v>11064</c:v>
                </c:pt>
                <c:pt idx="4">
                  <c:v>13408</c:v>
                </c:pt>
                <c:pt idx="5">
                  <c:v>13811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100E-4A7A-926F-499146865FCA}"/>
            </c:ext>
          </c:extLst>
        </c:ser>
        <c:ser>
          <c:idx val="4"/>
          <c:order val="4"/>
          <c:tx>
            <c:strRef>
              <c:f>Genere_età!$C$48</c:f>
              <c:strCache>
                <c:ptCount val="1"/>
                <c:pt idx="0">
                  <c:v>Maschi</c:v>
                </c:pt>
              </c:strCache>
            </c:strRef>
          </c:tx>
          <c:spPr>
            <a:ln w="19050" cap="rnd">
              <a:solidFill>
                <a:schemeClr val="accent5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Genere_età!$D$43:$I$43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Genere_età!$D$48:$I$48</c:f>
              <c:numCache>
                <c:formatCode>#,##0</c:formatCode>
                <c:ptCount val="6"/>
                <c:pt idx="0">
                  <c:v>16000</c:v>
                </c:pt>
                <c:pt idx="1">
                  <c:v>8110</c:v>
                </c:pt>
                <c:pt idx="2">
                  <c:v>13729</c:v>
                </c:pt>
                <c:pt idx="3">
                  <c:v>16114</c:v>
                </c:pt>
                <c:pt idx="4">
                  <c:v>19054</c:v>
                </c:pt>
                <c:pt idx="5">
                  <c:v>21061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100E-4A7A-926F-499146865F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1225711"/>
        <c:axId val="1251224879"/>
      </c:lineChart>
      <c:catAx>
        <c:axId val="1653606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53607215"/>
        <c:crosses val="autoZero"/>
        <c:auto val="1"/>
        <c:lblAlgn val="ctr"/>
        <c:lblOffset val="100"/>
        <c:noMultiLvlLbl val="0"/>
      </c:catAx>
      <c:valAx>
        <c:axId val="1653607215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653606799"/>
        <c:crosses val="autoZero"/>
        <c:crossBetween val="between"/>
      </c:valAx>
      <c:valAx>
        <c:axId val="1251224879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1251225711"/>
        <c:crosses val="max"/>
        <c:crossBetween val="between"/>
      </c:valAx>
      <c:catAx>
        <c:axId val="125122571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12248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255762532003538"/>
          <c:y val="0.38666729438878084"/>
          <c:w val="0.18405376360182737"/>
          <c:h val="0.39624958455444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TASSI OCCUPAZIONE – PRIMO TRIMESTRE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Foglio3!$C$16</c:f>
              <c:strCache>
                <c:ptCount val="1"/>
                <c:pt idx="0">
                  <c:v>primo trimestre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Foglio3!$B$17:$B$23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Foglio3!$C$17:$C$23</c:f>
              <c:numCache>
                <c:formatCode>#,##0.0_ ;\-#,##0.0\ </c:formatCode>
                <c:ptCount val="7"/>
                <c:pt idx="0">
                  <c:v>65.196640000000002</c:v>
                </c:pt>
                <c:pt idx="1">
                  <c:v>64.670561000000006</c:v>
                </c:pt>
                <c:pt idx="2">
                  <c:v>67.026010999999997</c:v>
                </c:pt>
                <c:pt idx="3">
                  <c:v>66.168974000000006</c:v>
                </c:pt>
                <c:pt idx="4">
                  <c:v>67.613771</c:v>
                </c:pt>
                <c:pt idx="5">
                  <c:v>68.273523999999995</c:v>
                </c:pt>
                <c:pt idx="6">
                  <c:v>68.830535999999995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EF-4B6A-B4DA-5AA699E67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axId val="1503653184"/>
        <c:axId val="482564943"/>
      </c:barChart>
      <c:catAx>
        <c:axId val="150365318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2564943"/>
        <c:crosses val="autoZero"/>
        <c:auto val="1"/>
        <c:lblAlgn val="ctr"/>
        <c:lblOffset val="100"/>
        <c:noMultiLvlLbl val="0"/>
      </c:catAx>
      <c:valAx>
        <c:axId val="482564943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.0_ ;\-#,##0.0\ " sourceLinked="1"/>
        <c:majorTickMark val="none"/>
        <c:minorTickMark val="none"/>
        <c:tickLblPos val="nextTo"/>
        <c:crossAx val="150365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VARIZIONE</a:t>
            </a:r>
            <a:r>
              <a:rPr lang="it-IT" baseline="0" dirty="0"/>
              <a:t> % OCCUPAZIONE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totale!$C$28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totale!$D$27:$E$27</c:f>
              <c:strCache>
                <c:ptCount val="2"/>
                <c:pt idx="0">
                  <c:v>tendenziale</c:v>
                </c:pt>
                <c:pt idx="1">
                  <c:v>congiunturale</c:v>
                </c:pt>
              </c:strCache>
            </c:strRef>
          </c:cat>
          <c:val>
            <c:numRef>
              <c:f>totale!$D$28:$E$28</c:f>
              <c:numCache>
                <c:formatCode>0.0%</c:formatCode>
                <c:ptCount val="2"/>
                <c:pt idx="0">
                  <c:v>1.6950300715116686E-2</c:v>
                </c:pt>
                <c:pt idx="1">
                  <c:v>-6.9697737773968911E-3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ED-45D1-B4B3-4C22A70F96F7}"/>
            </c:ext>
          </c:extLst>
        </c:ser>
        <c:ser>
          <c:idx val="1"/>
          <c:order val="1"/>
          <c:tx>
            <c:strRef>
              <c:f>totale!$C$29</c:f>
              <c:strCache>
                <c:ptCount val="1"/>
                <c:pt idx="0">
                  <c:v>Nord-est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totale!$D$27:$E$27</c:f>
              <c:strCache>
                <c:ptCount val="2"/>
                <c:pt idx="0">
                  <c:v>tendenziale</c:v>
                </c:pt>
                <c:pt idx="1">
                  <c:v>congiunturale</c:v>
                </c:pt>
              </c:strCache>
            </c:strRef>
          </c:cat>
          <c:val>
            <c:numRef>
              <c:f>totale!$D$29:$E$29</c:f>
              <c:numCache>
                <c:formatCode>0.0%</c:formatCode>
                <c:ptCount val="2"/>
                <c:pt idx="0">
                  <c:v>6.4222335398697724E-3</c:v>
                </c:pt>
                <c:pt idx="1">
                  <c:v>-6.9620504069061728E-3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ED-45D1-B4B3-4C22A70F96F7}"/>
            </c:ext>
          </c:extLst>
        </c:ser>
        <c:ser>
          <c:idx val="2"/>
          <c:order val="2"/>
          <c:tx>
            <c:strRef>
              <c:f>totale!$C$30</c:f>
              <c:strCache>
                <c:ptCount val="1"/>
                <c:pt idx="0">
                  <c:v>FVG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totale!$D$27:$E$27</c:f>
              <c:strCache>
                <c:ptCount val="2"/>
                <c:pt idx="0">
                  <c:v>tendenziale</c:v>
                </c:pt>
                <c:pt idx="1">
                  <c:v>congiunturale</c:v>
                </c:pt>
              </c:strCache>
            </c:strRef>
          </c:cat>
          <c:val>
            <c:numRef>
              <c:f>totale!$D$30:$E$30</c:f>
              <c:numCache>
                <c:formatCode>0.0%</c:formatCode>
                <c:ptCount val="2"/>
                <c:pt idx="0">
                  <c:v>1.4603362115194802E-2</c:v>
                </c:pt>
                <c:pt idx="1">
                  <c:v>-2.7005038139364329E-3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ED-45D1-B4B3-4C22A70F9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7"/>
        <c:overlap val="1"/>
        <c:axId val="1313159872"/>
        <c:axId val="1318057888"/>
      </c:barChart>
      <c:catAx>
        <c:axId val="131315987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18057888"/>
        <c:crosses val="autoZero"/>
        <c:auto val="1"/>
        <c:lblAlgn val="ctr"/>
        <c:lblOffset val="100"/>
        <c:noMultiLvlLbl val="0"/>
      </c:catAx>
      <c:valAx>
        <c:axId val="1318057888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31315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VAR.% DISOCCUPAZIONE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'ITA_NORD-EST'!$E$23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'ITA_NORD-EST'!$F$22:$G$22</c:f>
              <c:strCache>
                <c:ptCount val="2"/>
                <c:pt idx="0">
                  <c:v>tendenziale</c:v>
                </c:pt>
                <c:pt idx="1">
                  <c:v>congiunturale</c:v>
                </c:pt>
              </c:strCache>
            </c:strRef>
          </c:cat>
          <c:val>
            <c:numRef>
              <c:f>'ITA_NORD-EST'!$F$23:$G$23</c:f>
              <c:numCache>
                <c:formatCode>0.0%</c:formatCode>
                <c:ptCount val="2"/>
                <c:pt idx="0">
                  <c:v>-5.8730982085305528E-2</c:v>
                </c:pt>
                <c:pt idx="1">
                  <c:v>1.853086172634168E-2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11-46C6-8C75-0261AD184921}"/>
            </c:ext>
          </c:extLst>
        </c:ser>
        <c:ser>
          <c:idx val="1"/>
          <c:order val="1"/>
          <c:tx>
            <c:strRef>
              <c:f>'ITA_NORD-EST'!$E$24</c:f>
              <c:strCache>
                <c:ptCount val="1"/>
                <c:pt idx="0">
                  <c:v>Nord-est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'ITA_NORD-EST'!$F$22:$G$22</c:f>
              <c:strCache>
                <c:ptCount val="2"/>
                <c:pt idx="0">
                  <c:v>tendenziale</c:v>
                </c:pt>
                <c:pt idx="1">
                  <c:v>congiunturale</c:v>
                </c:pt>
              </c:strCache>
            </c:strRef>
          </c:cat>
          <c:val>
            <c:numRef>
              <c:f>'ITA_NORD-EST'!$F$24:$G$24</c:f>
              <c:numCache>
                <c:formatCode>0.0%</c:formatCode>
                <c:ptCount val="2"/>
                <c:pt idx="0">
                  <c:v>-7.4662531560008752E-2</c:v>
                </c:pt>
                <c:pt idx="1">
                  <c:v>3.0644438314598992E-3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11-46C6-8C75-0261AD184921}"/>
            </c:ext>
          </c:extLst>
        </c:ser>
        <c:ser>
          <c:idx val="2"/>
          <c:order val="2"/>
          <c:tx>
            <c:strRef>
              <c:f>'ITA_NORD-EST'!$E$25</c:f>
              <c:strCache>
                <c:ptCount val="1"/>
                <c:pt idx="0">
                  <c:v>FVG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'ITA_NORD-EST'!$F$22:$G$22</c:f>
              <c:strCache>
                <c:ptCount val="2"/>
                <c:pt idx="0">
                  <c:v>tendenziale</c:v>
                </c:pt>
                <c:pt idx="1">
                  <c:v>congiunturale</c:v>
                </c:pt>
              </c:strCache>
            </c:strRef>
          </c:cat>
          <c:val>
            <c:numRef>
              <c:f>'ITA_NORD-EST'!$F$25:$G$25</c:f>
              <c:numCache>
                <c:formatCode>0.0%</c:formatCode>
                <c:ptCount val="2"/>
                <c:pt idx="0">
                  <c:v>5.0613381500714982E-2</c:v>
                </c:pt>
                <c:pt idx="1">
                  <c:v>0.22548503204284084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6-431C-8687-4D5169BAD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7"/>
        <c:overlap val="2"/>
        <c:axId val="1503676384"/>
        <c:axId val="366479135"/>
      </c:barChart>
      <c:catAx>
        <c:axId val="150367638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66479135"/>
        <c:crosses val="autoZero"/>
        <c:auto val="1"/>
        <c:lblAlgn val="ctr"/>
        <c:lblOffset val="100"/>
        <c:noMultiLvlLbl val="0"/>
      </c:catAx>
      <c:valAx>
        <c:axId val="366479135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5036763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VAR.% OCCUPATI INDUSTRIA E SERVIZI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totale!$I$27</c:f>
              <c:strCache>
                <c:ptCount val="1"/>
                <c:pt idx="0">
                  <c:v>tendenziale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cat>
            <c:multiLvlStrRef>
              <c:f>totale!$G$28:$H$33</c:f>
              <c:multiLvlStrCache>
                <c:ptCount val="6"/>
                <c:lvl>
                  <c:pt idx="0">
                    <c:v>industria</c:v>
                  </c:pt>
                  <c:pt idx="1">
                    <c:v>servizi</c:v>
                  </c:pt>
                  <c:pt idx="2">
                    <c:v>industria</c:v>
                  </c:pt>
                  <c:pt idx="3">
                    <c:v>servizi</c:v>
                  </c:pt>
                  <c:pt idx="4">
                    <c:v>industria</c:v>
                  </c:pt>
                  <c:pt idx="5">
                    <c:v>servizi</c:v>
                  </c:pt>
                </c:lvl>
                <c:lvl>
                  <c:pt idx="0">
                    <c:v>Italia</c:v>
                  </c:pt>
                  <c:pt idx="2">
                    <c:v>Nord-est</c:v>
                  </c:pt>
                  <c:pt idx="4">
                    <c:v>FVG</c:v>
                  </c:pt>
                </c:lvl>
              </c:multiLvlStrCache>
            </c:multiLvlStrRef>
          </c:cat>
          <c:val>
            <c:numRef>
              <c:f>totale!$I$28:$I$33</c:f>
              <c:numCache>
                <c:formatCode>0.0%</c:formatCode>
                <c:ptCount val="6"/>
                <c:pt idx="0">
                  <c:v>1.1849939696578575E-2</c:v>
                </c:pt>
                <c:pt idx="1">
                  <c:v>2.161623417128776E-2</c:v>
                </c:pt>
                <c:pt idx="2">
                  <c:v>3.5537404206389595E-3</c:v>
                </c:pt>
                <c:pt idx="3">
                  <c:v>1.1861963269315918E-2</c:v>
                </c:pt>
                <c:pt idx="4">
                  <c:v>2.4247222703317911E-3</c:v>
                </c:pt>
                <c:pt idx="5">
                  <c:v>3.5255701759488715E-2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B7-44A9-A5D7-927A20699263}"/>
            </c:ext>
          </c:extLst>
        </c:ser>
        <c:ser>
          <c:idx val="1"/>
          <c:order val="1"/>
          <c:tx>
            <c:strRef>
              <c:f>totale!$J$27</c:f>
              <c:strCache>
                <c:ptCount val="1"/>
                <c:pt idx="0">
                  <c:v>congiunturale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totale!$G$28:$H$33</c:f>
              <c:multiLvlStrCache>
                <c:ptCount val="6"/>
                <c:lvl>
                  <c:pt idx="0">
                    <c:v>industria</c:v>
                  </c:pt>
                  <c:pt idx="1">
                    <c:v>servizi</c:v>
                  </c:pt>
                  <c:pt idx="2">
                    <c:v>industria</c:v>
                  </c:pt>
                  <c:pt idx="3">
                    <c:v>servizi</c:v>
                  </c:pt>
                  <c:pt idx="4">
                    <c:v>industria</c:v>
                  </c:pt>
                  <c:pt idx="5">
                    <c:v>servizi</c:v>
                  </c:pt>
                </c:lvl>
                <c:lvl>
                  <c:pt idx="0">
                    <c:v>Italia</c:v>
                  </c:pt>
                  <c:pt idx="2">
                    <c:v>Nord-est</c:v>
                  </c:pt>
                  <c:pt idx="4">
                    <c:v>FVG</c:v>
                  </c:pt>
                </c:lvl>
              </c:multiLvlStrCache>
            </c:multiLvlStrRef>
          </c:cat>
          <c:val>
            <c:numRef>
              <c:f>totale!$J$28:$J$33</c:f>
              <c:numCache>
                <c:formatCode>0.0%</c:formatCode>
                <c:ptCount val="6"/>
                <c:pt idx="0">
                  <c:v>9.5158841188787823E-3</c:v>
                </c:pt>
                <c:pt idx="1">
                  <c:v>-1.2488319737262502E-2</c:v>
                </c:pt>
                <c:pt idx="2">
                  <c:v>7.0383344637737419E-3</c:v>
                </c:pt>
                <c:pt idx="3">
                  <c:v>3.5954958151817838E-3</c:v>
                </c:pt>
                <c:pt idx="4">
                  <c:v>-2.0501414307472862E-2</c:v>
                </c:pt>
                <c:pt idx="5">
                  <c:v>-3.8943434661154673E-4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B7-44A9-A5D7-927A20699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6"/>
        <c:overlap val="1"/>
        <c:axId val="1502212656"/>
        <c:axId val="482562543"/>
      </c:barChart>
      <c:catAx>
        <c:axId val="15022126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0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2562543"/>
        <c:crosses val="autoZero"/>
        <c:auto val="1"/>
        <c:lblAlgn val="ctr"/>
        <c:lblOffset val="100"/>
        <c:noMultiLvlLbl val="0"/>
      </c:catAx>
      <c:valAx>
        <c:axId val="482562543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50221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it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1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VAR. 2024-2023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1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assunz_MESE!$Q$17</c:f>
              <c:strCache>
                <c:ptCount val="1"/>
                <c:pt idx="0">
                  <c:v>totale assunzioni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assunz_MESE!$P$18:$P$21</c:f>
              <c:strCache>
                <c:ptCount val="4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</c:strCache>
            </c:strRef>
          </c:cat>
          <c:val>
            <c:numRef>
              <c:f>assunz_MESE!$Q$18:$Q$21</c:f>
              <c:numCache>
                <c:formatCode>0.0%</c:formatCode>
                <c:ptCount val="4"/>
                <c:pt idx="0">
                  <c:v>0.15548275862068967</c:v>
                </c:pt>
                <c:pt idx="1">
                  <c:v>-1.4130896727581811E-2</c:v>
                </c:pt>
                <c:pt idx="2">
                  <c:v>2.6058940585615465E-2</c:v>
                </c:pt>
                <c:pt idx="3">
                  <c:v>4.190528133806018E-2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C5-4679-A810-E252489491DB}"/>
            </c:ext>
          </c:extLst>
        </c:ser>
        <c:ser>
          <c:idx val="1"/>
          <c:order val="1"/>
          <c:tx>
            <c:strRef>
              <c:f>assunz_MESE!$R$17</c:f>
              <c:strCache>
                <c:ptCount val="1"/>
                <c:pt idx="0">
                  <c:v>lavoro dipendente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assunz_MESE!$P$18:$P$21</c:f>
              <c:strCache>
                <c:ptCount val="4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</c:strCache>
            </c:strRef>
          </c:cat>
          <c:val>
            <c:numRef>
              <c:f>assunz_MESE!$R$18:$R$21</c:f>
              <c:numCache>
                <c:formatCode>0.0%</c:formatCode>
                <c:ptCount val="4"/>
                <c:pt idx="0">
                  <c:v>2.3267400727417668E-2</c:v>
                </c:pt>
                <c:pt idx="1">
                  <c:v>-3.4633179114342369E-2</c:v>
                </c:pt>
                <c:pt idx="2">
                  <c:v>-7.9743888242142028E-3</c:v>
                </c:pt>
                <c:pt idx="3">
                  <c:v>4.0086921713272716E-2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C5-4679-A810-E25248949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3"/>
        <c:overlap val="1"/>
        <c:axId val="1665513791"/>
        <c:axId val="1588148399"/>
      </c:barChart>
      <c:catAx>
        <c:axId val="1665513791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88148399"/>
        <c:crosses val="autoZero"/>
        <c:auto val="1"/>
        <c:lblAlgn val="ctr"/>
        <c:lblOffset val="100"/>
        <c:noMultiLvlLbl val="0"/>
      </c:catAx>
      <c:valAx>
        <c:axId val="1588148399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665513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77493912279919"/>
          <c:y val="0.17814460165374177"/>
          <c:w val="0.43758004083752777"/>
          <c:h val="5.86171565398452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1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 i="1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'Tabella di sintesi'!$C$17</c:f>
              <c:strCache>
                <c:ptCount val="1"/>
                <c:pt idx="0">
                  <c:v>Saldo lavoro stabile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  <a:prstDash val="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'Tabella di sintesi'!$D$4:$I$4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'Tabella di sintesi'!$D$17:$I$17</c:f>
              <c:numCache>
                <c:formatCode>#,##0</c:formatCode>
                <c:ptCount val="6"/>
                <c:pt idx="0">
                  <c:v>6226</c:v>
                </c:pt>
                <c:pt idx="1">
                  <c:v>3396</c:v>
                </c:pt>
                <c:pt idx="2">
                  <c:v>485</c:v>
                </c:pt>
                <c:pt idx="3">
                  <c:v>3813</c:v>
                </c:pt>
                <c:pt idx="4">
                  <c:v>5012</c:v>
                </c:pt>
                <c:pt idx="5">
                  <c:v>3726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EF-4EC2-B3F3-602C660B48D3}"/>
            </c:ext>
          </c:extLst>
        </c:ser>
        <c:ser>
          <c:idx val="2"/>
          <c:order val="2"/>
          <c:tx>
            <c:strRef>
              <c:f>'Tabella di sintesi'!$C$18</c:f>
              <c:strCache>
                <c:ptCount val="1"/>
                <c:pt idx="0">
                  <c:v>Saldo al netto lavoro stabile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'Tabella di sintesi'!$D$4:$I$4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'Tabella di sintesi'!$D$18:$I$18</c:f>
              <c:numCache>
                <c:formatCode>#,##0</c:formatCode>
                <c:ptCount val="6"/>
                <c:pt idx="0">
                  <c:v>21549</c:v>
                </c:pt>
                <c:pt idx="1">
                  <c:v>7914</c:v>
                </c:pt>
                <c:pt idx="2">
                  <c:v>20319</c:v>
                </c:pt>
                <c:pt idx="3">
                  <c:v>23365</c:v>
                </c:pt>
                <c:pt idx="4">
                  <c:v>27450</c:v>
                </c:pt>
                <c:pt idx="5">
                  <c:v>31146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EF-4EC2-B3F3-602C660B4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overlap val="100"/>
        <c:axId val="1576044336"/>
        <c:axId val="1684832639"/>
      </c:barChart>
      <c:lineChart>
        <c:grouping val="standard"/>
        <c:varyColors val="0"/>
        <c:ser>
          <c:idx val="0"/>
          <c:order val="0"/>
          <c:tx>
            <c:strRef>
              <c:f>'Tabella di sintesi'!$C$15</c:f>
              <c:strCache>
                <c:ptCount val="1"/>
                <c:pt idx="0">
                  <c:v>Saldo complessivo</c:v>
                </c:pt>
              </c:strCache>
            </c:strRef>
          </c:tx>
          <c:spPr>
            <a:ln w="19050" cap="rnd">
              <a:solidFill>
                <a:schemeClr val="accent5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7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'Tabella di sintesi'!$D$4:$I$4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'Tabella di sintesi'!$D$15:$I$15</c:f>
              <c:numCache>
                <c:formatCode>#,##0</c:formatCode>
                <c:ptCount val="6"/>
                <c:pt idx="0">
                  <c:v>27775</c:v>
                </c:pt>
                <c:pt idx="1">
                  <c:v>11310</c:v>
                </c:pt>
                <c:pt idx="2">
                  <c:v>20804</c:v>
                </c:pt>
                <c:pt idx="3">
                  <c:v>27178</c:v>
                </c:pt>
                <c:pt idx="4">
                  <c:v>32462</c:v>
                </c:pt>
                <c:pt idx="5">
                  <c:v>34872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1FEF-4EC2-B3F3-602C660B4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6044336"/>
        <c:axId val="1684832639"/>
      </c:lineChart>
      <c:catAx>
        <c:axId val="157604433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84832639"/>
        <c:crosses val="autoZero"/>
        <c:auto val="1"/>
        <c:lblAlgn val="ctr"/>
        <c:lblOffset val="100"/>
        <c:noMultiLvlLbl val="0"/>
      </c:catAx>
      <c:valAx>
        <c:axId val="1684832639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57604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0000048279930896E-2"/>
          <c:y val="3.0244207088277662E-2"/>
          <c:w val="0.89999990344013825"/>
          <c:h val="6.37968208456411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SALDI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Foglio2!$N$7</c:f>
              <c:strCache>
                <c:ptCount val="1"/>
                <c:pt idx="0">
                  <c:v>totale assunzioni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Foglio2!$O$6:$T$6</c:f>
              <c:numCache>
                <c:formatCode>0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Foglio2!$O$7:$T$7</c:f>
              <c:numCache>
                <c:formatCode>#,##0</c:formatCode>
                <c:ptCount val="6"/>
                <c:pt idx="0">
                  <c:v>27775</c:v>
                </c:pt>
                <c:pt idx="1">
                  <c:v>11310</c:v>
                </c:pt>
                <c:pt idx="2">
                  <c:v>20804</c:v>
                </c:pt>
                <c:pt idx="3">
                  <c:v>27178</c:v>
                </c:pt>
                <c:pt idx="4">
                  <c:v>32462</c:v>
                </c:pt>
                <c:pt idx="5">
                  <c:v>34872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17-466A-8E77-088BD81113EF}"/>
            </c:ext>
          </c:extLst>
        </c:ser>
        <c:ser>
          <c:idx val="1"/>
          <c:order val="1"/>
          <c:tx>
            <c:strRef>
              <c:f>Foglio2!$N$8</c:f>
              <c:strCache>
                <c:ptCount val="1"/>
                <c:pt idx="0">
                  <c:v>lavoro dipendente (+trasf)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Foglio2!$O$6:$T$6</c:f>
              <c:numCache>
                <c:formatCode>0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Foglio2!$O$8:$T$8</c:f>
              <c:numCache>
                <c:formatCode>#,##0</c:formatCode>
                <c:ptCount val="6"/>
                <c:pt idx="0">
                  <c:v>23367</c:v>
                </c:pt>
                <c:pt idx="1">
                  <c:v>8502</c:v>
                </c:pt>
                <c:pt idx="2">
                  <c:v>15622</c:v>
                </c:pt>
                <c:pt idx="3">
                  <c:v>21691</c:v>
                </c:pt>
                <c:pt idx="4">
                  <c:v>23818</c:v>
                </c:pt>
                <c:pt idx="5">
                  <c:v>21684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17-466A-8E77-088BD81113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overlap val="1"/>
        <c:axId val="1577436255"/>
        <c:axId val="1664286783"/>
      </c:barChart>
      <c:catAx>
        <c:axId val="1577436255"/>
        <c:scaling>
          <c:orientation val="minMax"/>
        </c:scaling>
        <c:delete val="0"/>
        <c:axPos val="b"/>
        <c:numFmt formatCode="0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64286783"/>
        <c:crosses val="autoZero"/>
        <c:auto val="1"/>
        <c:lblAlgn val="ctr"/>
        <c:lblOffset val="100"/>
        <c:noMultiLvlLbl val="0"/>
      </c:catAx>
      <c:valAx>
        <c:axId val="1664286783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577436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293716455921518E-2"/>
          <c:y val="0.13557968300221415"/>
          <c:w val="0.4382723299515382"/>
          <c:h val="5.13645453886009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Assunzioni,  var % 2023-2024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5.6547562584548183E-2"/>
          <c:y val="0.12939390508923748"/>
          <c:w val="0.92099200202706633"/>
          <c:h val="0.62406754578129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'Tipol contrattuali'!$I$3</c:f>
              <c:strCache>
                <c:ptCount val="1"/>
                <c:pt idx="0">
                  <c:v>2024-2023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6F-4A4A-A19C-73562B7E56A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6F-4A4A-A19C-73562B7E56A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16F-4A4A-A19C-73562B7E56A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16F-4A4A-A19C-73562B7E56A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16F-4A4A-A19C-73562B7E56A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16F-4A4A-A19C-73562B7E56A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16F-4A4A-A19C-73562B7E56A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16F-4A4A-A19C-73562B7E56A3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16F-4A4A-A19C-73562B7E56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'Tipol contrattuali'!$B$4:$B$17</c:f>
              <c:strCache>
                <c:ptCount val="13"/>
                <c:pt idx="0">
                  <c:v>LAVORO_DIP</c:v>
                </c:pt>
                <c:pt idx="1">
                  <c:v>Apprendistato</c:v>
                </c:pt>
                <c:pt idx="2">
                  <c:v>Determinato</c:v>
                </c:pt>
                <c:pt idx="3">
                  <c:v>Indeterminato</c:v>
                </c:pt>
                <c:pt idx="4">
                  <c:v>Somministrato</c:v>
                </c:pt>
                <c:pt idx="5">
                  <c:v>ALTRI_CONTR</c:v>
                </c:pt>
                <c:pt idx="6">
                  <c:v>Parasubordinato</c:v>
                </c:pt>
                <c:pt idx="7">
                  <c:v>Intermittente</c:v>
                </c:pt>
                <c:pt idx="8">
                  <c:v>Lavoro domestico</c:v>
                </c:pt>
                <c:pt idx="9">
                  <c:v>ESP_DI_LAV</c:v>
                </c:pt>
                <c:pt idx="10">
                  <c:v>Tirocinio </c:v>
                </c:pt>
                <c:pt idx="11">
                  <c:v>LSU</c:v>
                </c:pt>
                <c:pt idx="12">
                  <c:v>TOT</c:v>
                </c:pt>
              </c:strCache>
            </c:strRef>
          </c:cat>
          <c:val>
            <c:numRef>
              <c:f>'Tipol contrattuali'!$I$4:$I$17</c:f>
              <c:numCache>
                <c:formatCode>0.0%</c:formatCode>
                <c:ptCount val="13"/>
                <c:pt idx="0">
                  <c:v>7.2565409057079059E-3</c:v>
                </c:pt>
                <c:pt idx="1">
                  <c:v>-1.1090573012939001E-3</c:v>
                </c:pt>
                <c:pt idx="2">
                  <c:v>4.990372272143774E-2</c:v>
                </c:pt>
                <c:pt idx="3">
                  <c:v>-5.495331115165826E-2</c:v>
                </c:pt>
                <c:pt idx="4">
                  <c:v>-8.1212206440725632E-2</c:v>
                </c:pt>
                <c:pt idx="5">
                  <c:v>0.25903944940401974</c:v>
                </c:pt>
                <c:pt idx="6">
                  <c:v>0.51673208014872962</c:v>
                </c:pt>
                <c:pt idx="7">
                  <c:v>5.4914248021108177E-2</c:v>
                </c:pt>
                <c:pt idx="8">
                  <c:v>-3.2984901277584203E-2</c:v>
                </c:pt>
                <c:pt idx="9">
                  <c:v>2.3976023976023976E-2</c:v>
                </c:pt>
                <c:pt idx="10">
                  <c:v>3.430079155672823E-2</c:v>
                </c:pt>
                <c:pt idx="11">
                  <c:v>-8.23045267489712E-3</c:v>
                </c:pt>
                <c:pt idx="12">
                  <c:v>6.2849162011173187E-2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16F-4A4A-A19C-73562B7E5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7"/>
        <c:axId val="451188543"/>
        <c:axId val="451187711"/>
      </c:barChart>
      <c:catAx>
        <c:axId val="451188543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51187711"/>
        <c:crosses val="autoZero"/>
        <c:auto val="1"/>
        <c:lblAlgn val="ctr"/>
        <c:lblOffset val="100"/>
        <c:noMultiLvlLbl val="0"/>
      </c:catAx>
      <c:valAx>
        <c:axId val="451187711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51188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585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585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51A3840A-36C7-4935-85F5-EABC41D71DFF}" type="datetimeFigureOut">
              <a:rPr lang="it-IT" smtClean="0"/>
              <a:t>20/06/2024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10146"/>
            <a:ext cx="2945024" cy="4958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7890" y="9410146"/>
            <a:ext cx="2945024" cy="4958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36D20172-7E13-4174-A283-513AB2D7A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848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4283" cy="49702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2"/>
            <a:ext cx="2944283" cy="49702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DF4BF9DD-D84E-4E6B-A836-ED2A64A7FAC1}" type="datetimeFigureOut">
              <a:rPr lang="it-IT" smtClean="0"/>
              <a:t>20/06/2024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4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08983"/>
            <a:ext cx="2944283" cy="49702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08983"/>
            <a:ext cx="2944283" cy="49702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058F183A-81C8-466F-8650-3A9038BADA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67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0" y="6492875"/>
            <a:ext cx="702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Osservatorio regionale sul mercato e le politiche del lavoro – </a:t>
            </a:r>
            <a:r>
              <a:rPr lang="it-IT" u="sng" dirty="0"/>
              <a:t>osservatorio.lavoro@regione.fvg.it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004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DecimaWE Rg" panose="02000000000000000000" pitchFamily="2" charset="0"/>
              </a:defRPr>
            </a:lvl1pPr>
          </a:lstStyle>
          <a:p>
            <a:fld id="{8711FF88-22A1-416B-97AD-5BD7DED1A07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1061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86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82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83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06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54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01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87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36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40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560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95" b="71969"/>
          <a:stretch/>
        </p:blipFill>
        <p:spPr>
          <a:xfrm>
            <a:off x="0" y="6497304"/>
            <a:ext cx="12192000" cy="3606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833945"/>
            <a:ext cx="11077575" cy="66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604628"/>
            <a:ext cx="11077575" cy="464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025" y="6489700"/>
            <a:ext cx="7029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Osservatorio regionale sul mercato e le politiche del lavoro – </a:t>
            </a:r>
            <a:r>
              <a:rPr lang="it-IT" u="sng" dirty="0"/>
              <a:t>osservatorio.lavoro@regione.fvg.it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004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DecimaWE Rg" panose="02000000000000000000" pitchFamily="2" charset="0"/>
              </a:defRPr>
            </a:lvl1pPr>
          </a:lstStyle>
          <a:p>
            <a:fld id="{8711FF88-22A1-416B-97AD-5BD7DED1A078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71969"/>
          <a:stretch/>
        </p:blipFill>
        <p:spPr>
          <a:xfrm>
            <a:off x="0" y="1"/>
            <a:ext cx="12192000" cy="73285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01092"/>
            <a:ext cx="2400300" cy="5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9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DecimaWE Rg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ecimaWE Rg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ecimaWE Rg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ecimaWE Rg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ecimaWE Rg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ecimaWE Rg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950"/>
          <a:stretch/>
        </p:blipFill>
        <p:spPr>
          <a:xfrm>
            <a:off x="0" y="-48126"/>
            <a:ext cx="12376934" cy="690612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5" y="218319"/>
            <a:ext cx="3108244" cy="682930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6045200" y="1752468"/>
            <a:ext cx="6227365" cy="3304938"/>
            <a:chOff x="5959011" y="1370932"/>
            <a:chExt cx="6232989" cy="3304938"/>
          </a:xfrm>
        </p:grpSpPr>
        <p:sp>
          <p:nvSpPr>
            <p:cNvPr id="5" name="Rettangolo 4"/>
            <p:cNvSpPr/>
            <p:nvPr/>
          </p:nvSpPr>
          <p:spPr>
            <a:xfrm>
              <a:off x="5959011" y="1370932"/>
              <a:ext cx="6232989" cy="3304938"/>
            </a:xfrm>
            <a:prstGeom prst="rect">
              <a:avLst/>
            </a:prstGeom>
            <a:solidFill>
              <a:srgbClr val="FFFFFF">
                <a:alpha val="7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dirty="0"/>
                <a:t>ccc</a:t>
              </a: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6310729" y="1650028"/>
              <a:ext cx="5529550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6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Il mercato del lavoro nel primo trimestre 2024 e tendenze gennaio-aprile </a:t>
              </a:r>
            </a:p>
            <a:p>
              <a:r>
                <a:rPr lang="it-IT" sz="28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Occupazione e assunzioni</a:t>
              </a:r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6045200" y="5136890"/>
            <a:ext cx="6331735" cy="1083862"/>
            <a:chOff x="5959011" y="4803230"/>
            <a:chExt cx="6232989" cy="1083862"/>
          </a:xfrm>
        </p:grpSpPr>
        <p:sp>
          <p:nvSpPr>
            <p:cNvPr id="13" name="Rettangolo 12"/>
            <p:cNvSpPr/>
            <p:nvPr/>
          </p:nvSpPr>
          <p:spPr>
            <a:xfrm>
              <a:off x="5959011" y="4803230"/>
              <a:ext cx="6232989" cy="108386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6193603" y="4905354"/>
              <a:ext cx="589565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500" dirty="0">
                  <a:solidFill>
                    <a:schemeClr val="bg1"/>
                  </a:solidFill>
                  <a:latin typeface="DecimaWE Rg" panose="02000000000000000000" pitchFamily="2" charset="0"/>
                </a:rPr>
                <a:t>Osservatorio regionale sul mercato </a:t>
              </a:r>
            </a:p>
            <a:p>
              <a:r>
                <a:rPr lang="it-IT" sz="2500" dirty="0">
                  <a:solidFill>
                    <a:schemeClr val="bg1"/>
                  </a:solidFill>
                  <a:latin typeface="DecimaWE Rg" panose="02000000000000000000" pitchFamily="2" charset="0"/>
                </a:rPr>
                <a:t>e le politiche del lavoro </a:t>
              </a:r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181367" y="939349"/>
            <a:ext cx="3108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DecimaWE Rg" panose="02000000000000000000" pitchFamily="2" charset="0"/>
              </a:rPr>
              <a:t>Direzione centrale lavoro, formazione, istruzione e famiglia</a:t>
            </a:r>
          </a:p>
        </p:txBody>
      </p:sp>
      <p:sp>
        <p:nvSpPr>
          <p:cNvPr id="11" name="Text Box 231"/>
          <p:cNvSpPr txBox="1">
            <a:spLocks noChangeArrowheads="1"/>
          </p:cNvSpPr>
          <p:nvPr/>
        </p:nvSpPr>
        <p:spPr bwMode="auto">
          <a:xfrm>
            <a:off x="10119946" y="5757444"/>
            <a:ext cx="1969477" cy="31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>
              <a:lnSpc>
                <a:spcPct val="115000"/>
              </a:lnSpc>
            </a:pPr>
            <a:r>
              <a:rPr lang="it-IT" sz="1400" b="1" spc="10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imaWE Rg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20 giugno 2024</a:t>
            </a:r>
            <a:endParaRPr lang="it-IT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cimaWE Rg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09319" y="4300028"/>
            <a:ext cx="379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a cura di Carlos Corvino, Roberta Molaro Ermes Petris</a:t>
            </a:r>
          </a:p>
          <a:p>
            <a:r>
              <a:rPr lang="it-IT" sz="1200" dirty="0"/>
              <a:t>Mail to: carlos.corvino@regione.fvg.it</a:t>
            </a:r>
            <a:r>
              <a:rPr lang="it-IT" sz="1200" i="1" dirty="0"/>
              <a:t>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D96C586-E248-0073-1889-7131E40B4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631" y="133404"/>
            <a:ext cx="4149833" cy="80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79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ECA023E-CDF7-2873-36E4-9F9BB63D1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3E5B4F8-DAAF-441C-6AD8-DE023049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10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0221B11-CEEE-C889-A9EA-D1C6251EF828}"/>
              </a:ext>
            </a:extLst>
          </p:cNvPr>
          <p:cNvSpPr txBox="1"/>
          <p:nvPr/>
        </p:nvSpPr>
        <p:spPr>
          <a:xfrm>
            <a:off x="2737412" y="-6327"/>
            <a:ext cx="89841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OCCUPATI, DISOCCUPATI, INATTIVI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3D64B286-EBFF-CCF3-5DE9-AF980561C7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452731"/>
              </p:ext>
            </p:extLst>
          </p:nvPr>
        </p:nvGraphicFramePr>
        <p:xfrm>
          <a:off x="978876" y="1433512"/>
          <a:ext cx="5117124" cy="3797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44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11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737412" y="-6327"/>
            <a:ext cx="89841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Comunicazioni Obbligatorie gennaio-aprile 2024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87C2115-9990-9BDF-59CB-44EC10162432}"/>
              </a:ext>
            </a:extLst>
          </p:cNvPr>
          <p:cNvSpPr txBox="1"/>
          <p:nvPr/>
        </p:nvSpPr>
        <p:spPr>
          <a:xfrm>
            <a:off x="1012421" y="5852744"/>
            <a:ext cx="6387540" cy="26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400"/>
              </a:lnSpc>
              <a:buFont typeface="Arial Narrow" panose="020B0606020202030204" pitchFamily="34" charset="0"/>
              <a:buChar char="►"/>
            </a:pPr>
            <a:r>
              <a:rPr lang="it-IT" sz="1000" i="1" dirty="0"/>
              <a:t>D</a:t>
            </a:r>
            <a:endParaRPr lang="it-IT" sz="10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E5AFD2B6-4810-925B-3A83-C8D7985ABC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796137"/>
              </p:ext>
            </p:extLst>
          </p:nvPr>
        </p:nvGraphicFramePr>
        <p:xfrm>
          <a:off x="6244047" y="1153245"/>
          <a:ext cx="5373188" cy="3584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D24D844A-95C3-4E2F-2211-3F1ACBB08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633520"/>
              </p:ext>
            </p:extLst>
          </p:nvPr>
        </p:nvGraphicFramePr>
        <p:xfrm>
          <a:off x="304135" y="1725159"/>
          <a:ext cx="4866554" cy="2262736"/>
        </p:xfrm>
        <a:graphic>
          <a:graphicData uri="http://schemas.openxmlformats.org/drawingml/2006/table">
            <a:tbl>
              <a:tblPr/>
              <a:tblGrid>
                <a:gridCol w="1405502">
                  <a:extLst>
                    <a:ext uri="{9D8B030D-6E8A-4147-A177-3AD203B41FA5}">
                      <a16:colId xmlns:a16="http://schemas.microsoft.com/office/drawing/2014/main" val="4202581431"/>
                    </a:ext>
                  </a:extLst>
                </a:gridCol>
                <a:gridCol w="474358">
                  <a:extLst>
                    <a:ext uri="{9D8B030D-6E8A-4147-A177-3AD203B41FA5}">
                      <a16:colId xmlns:a16="http://schemas.microsoft.com/office/drawing/2014/main" val="3304182821"/>
                    </a:ext>
                  </a:extLst>
                </a:gridCol>
                <a:gridCol w="474358">
                  <a:extLst>
                    <a:ext uri="{9D8B030D-6E8A-4147-A177-3AD203B41FA5}">
                      <a16:colId xmlns:a16="http://schemas.microsoft.com/office/drawing/2014/main" val="3106049079"/>
                    </a:ext>
                  </a:extLst>
                </a:gridCol>
                <a:gridCol w="474358">
                  <a:extLst>
                    <a:ext uri="{9D8B030D-6E8A-4147-A177-3AD203B41FA5}">
                      <a16:colId xmlns:a16="http://schemas.microsoft.com/office/drawing/2014/main" val="2214113976"/>
                    </a:ext>
                  </a:extLst>
                </a:gridCol>
                <a:gridCol w="474358">
                  <a:extLst>
                    <a:ext uri="{9D8B030D-6E8A-4147-A177-3AD203B41FA5}">
                      <a16:colId xmlns:a16="http://schemas.microsoft.com/office/drawing/2014/main" val="1176919693"/>
                    </a:ext>
                  </a:extLst>
                </a:gridCol>
                <a:gridCol w="474358">
                  <a:extLst>
                    <a:ext uri="{9D8B030D-6E8A-4147-A177-3AD203B41FA5}">
                      <a16:colId xmlns:a16="http://schemas.microsoft.com/office/drawing/2014/main" val="4076978947"/>
                    </a:ext>
                  </a:extLst>
                </a:gridCol>
                <a:gridCol w="323767">
                  <a:extLst>
                    <a:ext uri="{9D8B030D-6E8A-4147-A177-3AD203B41FA5}">
                      <a16:colId xmlns:a16="http://schemas.microsoft.com/office/drawing/2014/main" val="144314262"/>
                    </a:ext>
                  </a:extLst>
                </a:gridCol>
                <a:gridCol w="384002">
                  <a:extLst>
                    <a:ext uri="{9D8B030D-6E8A-4147-A177-3AD203B41FA5}">
                      <a16:colId xmlns:a16="http://schemas.microsoft.com/office/drawing/2014/main" val="3158723304"/>
                    </a:ext>
                  </a:extLst>
                </a:gridCol>
                <a:gridCol w="381493">
                  <a:extLst>
                    <a:ext uri="{9D8B030D-6E8A-4147-A177-3AD203B41FA5}">
                      <a16:colId xmlns:a16="http://schemas.microsoft.com/office/drawing/2014/main" val="3258204018"/>
                    </a:ext>
                  </a:extLst>
                </a:gridCol>
              </a:tblGrid>
              <a:tr h="282842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415412"/>
                  </a:ext>
                </a:extLst>
              </a:tr>
              <a:tr h="14142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Assunzioni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79.248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181814"/>
                  </a:ext>
                </a:extLst>
              </a:tr>
              <a:tr h="14142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 cui lavoro dipendente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69.061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275317"/>
                  </a:ext>
                </a:extLst>
              </a:tr>
              <a:tr h="14142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 cui a tempo indeterminato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4431"/>
                  </a:ext>
                </a:extLst>
              </a:tr>
              <a:tr h="14142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 cui a tempo determinato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562480"/>
                  </a:ext>
                </a:extLst>
              </a:tr>
              <a:tr h="14142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Cessazioni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58.966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66.137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68.942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77703"/>
                  </a:ext>
                </a:extLst>
              </a:tr>
              <a:tr h="14142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 cui lavoro dipendente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994485"/>
                  </a:ext>
                </a:extLst>
              </a:tr>
              <a:tr h="14142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 cui a tempo indeterminato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021762"/>
                  </a:ext>
                </a:extLst>
              </a:tr>
              <a:tr h="14142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 cui a tempo determinato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521727"/>
                  </a:ext>
                </a:extLst>
              </a:tr>
              <a:tr h="14142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 cui dimissioni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713672"/>
                  </a:ext>
                </a:extLst>
              </a:tr>
              <a:tr h="14142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Trasformazioni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457969"/>
                  </a:ext>
                </a:extLst>
              </a:tr>
              <a:tr h="14142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complessivo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543508"/>
                  </a:ext>
                </a:extLst>
              </a:tr>
              <a:tr h="14142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lavoro dipendente (A-C+T)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553349"/>
                  </a:ext>
                </a:extLst>
              </a:tr>
              <a:tr h="14142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lavoro stabile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060607"/>
                  </a:ext>
                </a:extLst>
              </a:tr>
              <a:tr h="141421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A-C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248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321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12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737412" y="-6327"/>
            <a:ext cx="89841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Comunicazioni Obbligatorie gennaio-aprile 2024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87C2115-9990-9BDF-59CB-44EC10162432}"/>
              </a:ext>
            </a:extLst>
          </p:cNvPr>
          <p:cNvSpPr txBox="1"/>
          <p:nvPr/>
        </p:nvSpPr>
        <p:spPr>
          <a:xfrm>
            <a:off x="1012421" y="5852744"/>
            <a:ext cx="6387540" cy="26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400"/>
              </a:lnSpc>
              <a:buFont typeface="Arial Narrow" panose="020B0606020202030204" pitchFamily="34" charset="0"/>
              <a:buChar char="►"/>
            </a:pPr>
            <a:r>
              <a:rPr lang="it-IT" sz="1000" i="1" dirty="0"/>
              <a:t>D</a:t>
            </a:r>
            <a:endParaRPr lang="it-IT" sz="10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C5293016-45B3-4835-263E-0110642550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889668"/>
              </p:ext>
            </p:extLst>
          </p:nvPr>
        </p:nvGraphicFramePr>
        <p:xfrm>
          <a:off x="6792950" y="1306286"/>
          <a:ext cx="5178135" cy="3699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E932C318-2C61-349B-C0C4-B0D83C4ACB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530741"/>
              </p:ext>
            </p:extLst>
          </p:nvPr>
        </p:nvGraphicFramePr>
        <p:xfrm>
          <a:off x="357051" y="1132114"/>
          <a:ext cx="5483084" cy="405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3984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13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737412" y="-6327"/>
            <a:ext cx="89841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Contratti di lavoro gennaio-aprile 2024</a:t>
            </a: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51020"/>
              </p:ext>
            </p:extLst>
          </p:nvPr>
        </p:nvGraphicFramePr>
        <p:xfrm>
          <a:off x="6818811" y="1238051"/>
          <a:ext cx="4972595" cy="3778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C9515D3A-7D82-75C8-6CDA-28233F2FD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433859"/>
              </p:ext>
            </p:extLst>
          </p:nvPr>
        </p:nvGraphicFramePr>
        <p:xfrm>
          <a:off x="400593" y="1443172"/>
          <a:ext cx="5869579" cy="2858856"/>
        </p:xfrm>
        <a:graphic>
          <a:graphicData uri="http://schemas.openxmlformats.org/drawingml/2006/table">
            <a:tbl>
              <a:tblPr/>
              <a:tblGrid>
                <a:gridCol w="1048474">
                  <a:extLst>
                    <a:ext uri="{9D8B030D-6E8A-4147-A177-3AD203B41FA5}">
                      <a16:colId xmlns:a16="http://schemas.microsoft.com/office/drawing/2014/main" val="1716103865"/>
                    </a:ext>
                  </a:extLst>
                </a:gridCol>
                <a:gridCol w="599128">
                  <a:extLst>
                    <a:ext uri="{9D8B030D-6E8A-4147-A177-3AD203B41FA5}">
                      <a16:colId xmlns:a16="http://schemas.microsoft.com/office/drawing/2014/main" val="277370212"/>
                    </a:ext>
                  </a:extLst>
                </a:gridCol>
                <a:gridCol w="599128">
                  <a:extLst>
                    <a:ext uri="{9D8B030D-6E8A-4147-A177-3AD203B41FA5}">
                      <a16:colId xmlns:a16="http://schemas.microsoft.com/office/drawing/2014/main" val="2809097892"/>
                    </a:ext>
                  </a:extLst>
                </a:gridCol>
                <a:gridCol w="599128">
                  <a:extLst>
                    <a:ext uri="{9D8B030D-6E8A-4147-A177-3AD203B41FA5}">
                      <a16:colId xmlns:a16="http://schemas.microsoft.com/office/drawing/2014/main" val="310842660"/>
                    </a:ext>
                  </a:extLst>
                </a:gridCol>
                <a:gridCol w="599128">
                  <a:extLst>
                    <a:ext uri="{9D8B030D-6E8A-4147-A177-3AD203B41FA5}">
                      <a16:colId xmlns:a16="http://schemas.microsoft.com/office/drawing/2014/main" val="2068353422"/>
                    </a:ext>
                  </a:extLst>
                </a:gridCol>
                <a:gridCol w="599128">
                  <a:extLst>
                    <a:ext uri="{9D8B030D-6E8A-4147-A177-3AD203B41FA5}">
                      <a16:colId xmlns:a16="http://schemas.microsoft.com/office/drawing/2014/main" val="697512306"/>
                    </a:ext>
                  </a:extLst>
                </a:gridCol>
                <a:gridCol w="599128">
                  <a:extLst>
                    <a:ext uri="{9D8B030D-6E8A-4147-A177-3AD203B41FA5}">
                      <a16:colId xmlns:a16="http://schemas.microsoft.com/office/drawing/2014/main" val="3600282031"/>
                    </a:ext>
                  </a:extLst>
                </a:gridCol>
                <a:gridCol w="374453">
                  <a:extLst>
                    <a:ext uri="{9D8B030D-6E8A-4147-A177-3AD203B41FA5}">
                      <a16:colId xmlns:a16="http://schemas.microsoft.com/office/drawing/2014/main" val="1276134429"/>
                    </a:ext>
                  </a:extLst>
                </a:gridCol>
                <a:gridCol w="411900">
                  <a:extLst>
                    <a:ext uri="{9D8B030D-6E8A-4147-A177-3AD203B41FA5}">
                      <a16:colId xmlns:a16="http://schemas.microsoft.com/office/drawing/2014/main" val="2820753356"/>
                    </a:ext>
                  </a:extLst>
                </a:gridCol>
                <a:gridCol w="439984">
                  <a:extLst>
                    <a:ext uri="{9D8B030D-6E8A-4147-A177-3AD203B41FA5}">
                      <a16:colId xmlns:a16="http://schemas.microsoft.com/office/drawing/2014/main" val="2259320260"/>
                    </a:ext>
                  </a:extLst>
                </a:gridCol>
              </a:tblGrid>
              <a:tr h="370409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594251"/>
                  </a:ext>
                </a:extLst>
              </a:tr>
              <a:tr h="191419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LAVORO_DIP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69.061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405482"/>
                  </a:ext>
                </a:extLst>
              </a:tr>
              <a:tr h="191419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Apprendistato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707059"/>
                  </a:ext>
                </a:extLst>
              </a:tr>
              <a:tr h="191419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Determinato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583289"/>
                  </a:ext>
                </a:extLst>
              </a:tr>
              <a:tr h="191419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Indeterminato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035244"/>
                  </a:ext>
                </a:extLst>
              </a:tr>
              <a:tr h="191419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Somministrato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09680"/>
                  </a:ext>
                </a:extLst>
              </a:tr>
              <a:tr h="191419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ALTRI_CONTR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907056"/>
                  </a:ext>
                </a:extLst>
              </a:tr>
              <a:tr h="191419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Parasubordinato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977617"/>
                  </a:ext>
                </a:extLst>
              </a:tr>
              <a:tr h="191419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Intermittente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681137"/>
                  </a:ext>
                </a:extLst>
              </a:tr>
              <a:tr h="191419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Lavoro domestico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549666"/>
                  </a:ext>
                </a:extLst>
              </a:tr>
              <a:tr h="191419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ESP_DI_LAV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426943"/>
                  </a:ext>
                </a:extLst>
              </a:tr>
              <a:tr h="191419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Tirocinio 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83341"/>
                  </a:ext>
                </a:extLst>
              </a:tr>
              <a:tr h="191419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LSU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662193"/>
                  </a:ext>
                </a:extLst>
              </a:tr>
              <a:tr h="191419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79.248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231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999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14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737412" y="-6327"/>
            <a:ext cx="89841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Saldo posizioni di lavoro gennaio-aprile 2024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87C2115-9990-9BDF-59CB-44EC10162432}"/>
              </a:ext>
            </a:extLst>
          </p:cNvPr>
          <p:cNvSpPr txBox="1"/>
          <p:nvPr/>
        </p:nvSpPr>
        <p:spPr>
          <a:xfrm>
            <a:off x="3151614" y="5781519"/>
            <a:ext cx="3484078" cy="26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400"/>
              </a:lnSpc>
              <a:buFont typeface="Arial Narrow" panose="020B0606020202030204" pitchFamily="34" charset="0"/>
              <a:buChar char="►"/>
            </a:pPr>
            <a:r>
              <a:rPr lang="it-IT" sz="1000" b="1" i="1" dirty="0">
                <a:solidFill>
                  <a:srgbClr val="C00000"/>
                </a:solidFill>
              </a:rPr>
              <a:t>In questi grafici non sono incluse le esperienze di lavoro</a:t>
            </a: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D60EE786-7A9A-37F6-3853-B0836721D5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752291"/>
              </p:ext>
            </p:extLst>
          </p:nvPr>
        </p:nvGraphicFramePr>
        <p:xfrm>
          <a:off x="6297837" y="1523807"/>
          <a:ext cx="5635545" cy="3819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12BEF2BD-2377-30E2-4EB7-2908EF28A1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9979712"/>
              </p:ext>
            </p:extLst>
          </p:nvPr>
        </p:nvGraphicFramePr>
        <p:xfrm>
          <a:off x="589800" y="1495651"/>
          <a:ext cx="5375282" cy="3819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4206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15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737412" y="-6327"/>
            <a:ext cx="89841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Settori di attività economica gennaio-aprile 2024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87C2115-9990-9BDF-59CB-44EC10162432}"/>
              </a:ext>
            </a:extLst>
          </p:cNvPr>
          <p:cNvSpPr txBox="1"/>
          <p:nvPr/>
        </p:nvSpPr>
        <p:spPr>
          <a:xfrm>
            <a:off x="1012421" y="5852744"/>
            <a:ext cx="2460621" cy="26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400"/>
              </a:lnSpc>
              <a:buFont typeface="Arial Narrow" panose="020B0606020202030204" pitchFamily="34" charset="0"/>
              <a:buChar char="►"/>
            </a:pPr>
            <a:r>
              <a:rPr lang="it-IT" sz="1000" i="1" dirty="0"/>
              <a:t>D</a:t>
            </a:r>
            <a:endParaRPr lang="it-IT" sz="10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707303"/>
              </p:ext>
            </p:extLst>
          </p:nvPr>
        </p:nvGraphicFramePr>
        <p:xfrm>
          <a:off x="6675119" y="1512915"/>
          <a:ext cx="5212080" cy="363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01EDC351-10DB-1466-6382-06EDB6E74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973777"/>
              </p:ext>
            </p:extLst>
          </p:nvPr>
        </p:nvGraphicFramePr>
        <p:xfrm>
          <a:off x="304801" y="1478793"/>
          <a:ext cx="5600043" cy="3657600"/>
        </p:xfrm>
        <a:graphic>
          <a:graphicData uri="http://schemas.openxmlformats.org/drawingml/2006/table">
            <a:tbl>
              <a:tblPr/>
              <a:tblGrid>
                <a:gridCol w="2043113">
                  <a:extLst>
                    <a:ext uri="{9D8B030D-6E8A-4147-A177-3AD203B41FA5}">
                      <a16:colId xmlns:a16="http://schemas.microsoft.com/office/drawing/2014/main" val="1068397850"/>
                    </a:ext>
                  </a:extLst>
                </a:gridCol>
                <a:gridCol w="431143">
                  <a:extLst>
                    <a:ext uri="{9D8B030D-6E8A-4147-A177-3AD203B41FA5}">
                      <a16:colId xmlns:a16="http://schemas.microsoft.com/office/drawing/2014/main" val="880067354"/>
                    </a:ext>
                  </a:extLst>
                </a:gridCol>
                <a:gridCol w="431143">
                  <a:extLst>
                    <a:ext uri="{9D8B030D-6E8A-4147-A177-3AD203B41FA5}">
                      <a16:colId xmlns:a16="http://schemas.microsoft.com/office/drawing/2014/main" val="3729360346"/>
                    </a:ext>
                  </a:extLst>
                </a:gridCol>
                <a:gridCol w="431143">
                  <a:extLst>
                    <a:ext uri="{9D8B030D-6E8A-4147-A177-3AD203B41FA5}">
                      <a16:colId xmlns:a16="http://schemas.microsoft.com/office/drawing/2014/main" val="1511548983"/>
                    </a:ext>
                  </a:extLst>
                </a:gridCol>
                <a:gridCol w="431143">
                  <a:extLst>
                    <a:ext uri="{9D8B030D-6E8A-4147-A177-3AD203B41FA5}">
                      <a16:colId xmlns:a16="http://schemas.microsoft.com/office/drawing/2014/main" val="530306300"/>
                    </a:ext>
                  </a:extLst>
                </a:gridCol>
                <a:gridCol w="431143">
                  <a:extLst>
                    <a:ext uri="{9D8B030D-6E8A-4147-A177-3AD203B41FA5}">
                      <a16:colId xmlns:a16="http://schemas.microsoft.com/office/drawing/2014/main" val="2503669580"/>
                    </a:ext>
                  </a:extLst>
                </a:gridCol>
                <a:gridCol w="431143">
                  <a:extLst>
                    <a:ext uri="{9D8B030D-6E8A-4147-A177-3AD203B41FA5}">
                      <a16:colId xmlns:a16="http://schemas.microsoft.com/office/drawing/2014/main" val="1504670198"/>
                    </a:ext>
                  </a:extLst>
                </a:gridCol>
                <a:gridCol w="446994">
                  <a:extLst>
                    <a:ext uri="{9D8B030D-6E8A-4147-A177-3AD203B41FA5}">
                      <a16:colId xmlns:a16="http://schemas.microsoft.com/office/drawing/2014/main" val="4229835288"/>
                    </a:ext>
                  </a:extLst>
                </a:gridCol>
                <a:gridCol w="523078">
                  <a:extLst>
                    <a:ext uri="{9D8B030D-6E8A-4147-A177-3AD203B41FA5}">
                      <a16:colId xmlns:a16="http://schemas.microsoft.com/office/drawing/2014/main" val="256548687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1" i="0" u="none" strike="noStrike">
                          <a:solidFill>
                            <a:srgbClr val="FF0000"/>
                          </a:solidFill>
                          <a:effectLst/>
                          <a:latin typeface="Calibri    "/>
                        </a:rPr>
                        <a:t>tutte le assunzioni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    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    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    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    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    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    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    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    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5327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2023-2024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2021-2022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2019-</a:t>
                      </a:r>
                    </a:p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23457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Agricoltura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7.188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7.613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7.523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8.307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8.946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-1,2%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24,5%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87424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Alberghi e ristoranti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12.001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3.998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11.443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13.883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15.117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186,2%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26,0%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74226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Costruzioni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4.061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4.062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4.512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4.203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4.074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-3,1%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11,1%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90109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Istruzione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5.766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6.164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8.849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7.903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8.549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43,6%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48,3%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32695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Manifatt+estrattive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14.164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12.854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14.913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13.488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12.026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-10,8%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16,0%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-15,1%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95232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Terziario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36.020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30.245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39.735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42.875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47.708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11,3%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31,4%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32,4%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465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Totale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79.248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64.955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87.175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90.932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96.647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34,2%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22,0%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48695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    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    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    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    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    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    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    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    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    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06645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1" i="0" u="none" strike="noStrike">
                          <a:solidFill>
                            <a:srgbClr val="FF0000"/>
                          </a:solidFill>
                          <a:effectLst/>
                          <a:latin typeface="Calibri    "/>
                        </a:rPr>
                        <a:t>lavoro stabile (solo tempo indeterminato)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    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    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    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    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    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    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    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    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29565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2023-2024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2021-2022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2019-2024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12756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Agricoltura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160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114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187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-0,9%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64,0%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36,9%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64315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Alberghi e ristoranti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912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755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859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780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-9,2%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209,4%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-14,5%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79748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Costruzioni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701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717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1.028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872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901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43,4%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28,5%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65032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Istruzione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61,5%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196,6%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18,9%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9842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Manifatt+estrattive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2.780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1.866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2.978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3.047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2.606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-14,5%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59,6%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-6,3%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62359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Terziario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3.993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3.239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4.501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4.264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4.230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-0,8%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39,0%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5,9%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76546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Totale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8.599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6.209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9.535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9.317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8.805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-5,5%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53,6%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   "/>
                        </a:rPr>
                        <a:t>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197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629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16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737412" y="-6327"/>
            <a:ext cx="89841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Settori di attività economica gennaio-aprile 2024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266404" y="964276"/>
            <a:ext cx="11280962" cy="4929447"/>
            <a:chOff x="0" y="0"/>
            <a:chExt cx="10424583" cy="4066118"/>
          </a:xfrm>
        </p:grpSpPr>
        <p:graphicFrame>
          <p:nvGraphicFramePr>
            <p:cNvPr id="10" name="Grafico 9"/>
            <p:cNvGraphicFramePr/>
            <p:nvPr>
              <p:extLst>
                <p:ext uri="{D42A27DB-BD31-4B8C-83A1-F6EECF244321}">
                  <p14:modId xmlns:p14="http://schemas.microsoft.com/office/powerpoint/2010/main" val="3331437621"/>
                </p:ext>
              </p:extLst>
            </p:nvPr>
          </p:nvGraphicFramePr>
          <p:xfrm>
            <a:off x="0" y="0"/>
            <a:ext cx="5062225" cy="40597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1" name="Grafico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73639948"/>
                </p:ext>
              </p:extLst>
            </p:nvPr>
          </p:nvGraphicFramePr>
          <p:xfrm>
            <a:off x="5407900" y="6351"/>
            <a:ext cx="5016683" cy="40597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36586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17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737412" y="-6327"/>
            <a:ext cx="89841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Genere ed età, gennaio-aprile 2024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0AD07FCF-2D7D-BAA6-A23E-7BA3FB902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975751"/>
              </p:ext>
            </p:extLst>
          </p:nvPr>
        </p:nvGraphicFramePr>
        <p:xfrm>
          <a:off x="7396617" y="1147454"/>
          <a:ext cx="3750750" cy="2285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0AD07FCF-2D7D-BAA6-A23E-7BA3FB902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913529"/>
              </p:ext>
            </p:extLst>
          </p:nvPr>
        </p:nvGraphicFramePr>
        <p:xfrm>
          <a:off x="7396617" y="3705190"/>
          <a:ext cx="3750750" cy="2285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2275D4BC-F68C-93FF-02F2-D1E0F1983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304328"/>
              </p:ext>
            </p:extLst>
          </p:nvPr>
        </p:nvGraphicFramePr>
        <p:xfrm>
          <a:off x="461214" y="1127959"/>
          <a:ext cx="5338695" cy="4457700"/>
        </p:xfrm>
        <a:graphic>
          <a:graphicData uri="http://schemas.openxmlformats.org/drawingml/2006/table">
            <a:tbl>
              <a:tblPr/>
              <a:tblGrid>
                <a:gridCol w="1433713">
                  <a:extLst>
                    <a:ext uri="{9D8B030D-6E8A-4147-A177-3AD203B41FA5}">
                      <a16:colId xmlns:a16="http://schemas.microsoft.com/office/drawing/2014/main" val="2382558117"/>
                    </a:ext>
                  </a:extLst>
                </a:gridCol>
                <a:gridCol w="517430">
                  <a:extLst>
                    <a:ext uri="{9D8B030D-6E8A-4147-A177-3AD203B41FA5}">
                      <a16:colId xmlns:a16="http://schemas.microsoft.com/office/drawing/2014/main" val="2159153959"/>
                    </a:ext>
                  </a:extLst>
                </a:gridCol>
                <a:gridCol w="517430">
                  <a:extLst>
                    <a:ext uri="{9D8B030D-6E8A-4147-A177-3AD203B41FA5}">
                      <a16:colId xmlns:a16="http://schemas.microsoft.com/office/drawing/2014/main" val="592628037"/>
                    </a:ext>
                  </a:extLst>
                </a:gridCol>
                <a:gridCol w="517430">
                  <a:extLst>
                    <a:ext uri="{9D8B030D-6E8A-4147-A177-3AD203B41FA5}">
                      <a16:colId xmlns:a16="http://schemas.microsoft.com/office/drawing/2014/main" val="4033922566"/>
                    </a:ext>
                  </a:extLst>
                </a:gridCol>
                <a:gridCol w="517430">
                  <a:extLst>
                    <a:ext uri="{9D8B030D-6E8A-4147-A177-3AD203B41FA5}">
                      <a16:colId xmlns:a16="http://schemas.microsoft.com/office/drawing/2014/main" val="510399875"/>
                    </a:ext>
                  </a:extLst>
                </a:gridCol>
                <a:gridCol w="517430">
                  <a:extLst>
                    <a:ext uri="{9D8B030D-6E8A-4147-A177-3AD203B41FA5}">
                      <a16:colId xmlns:a16="http://schemas.microsoft.com/office/drawing/2014/main" val="70666824"/>
                    </a:ext>
                  </a:extLst>
                </a:gridCol>
                <a:gridCol w="441972">
                  <a:extLst>
                    <a:ext uri="{9D8B030D-6E8A-4147-A177-3AD203B41FA5}">
                      <a16:colId xmlns:a16="http://schemas.microsoft.com/office/drawing/2014/main" val="2579024336"/>
                    </a:ext>
                  </a:extLst>
                </a:gridCol>
                <a:gridCol w="431192">
                  <a:extLst>
                    <a:ext uri="{9D8B030D-6E8A-4147-A177-3AD203B41FA5}">
                      <a16:colId xmlns:a16="http://schemas.microsoft.com/office/drawing/2014/main" val="301965008"/>
                    </a:ext>
                  </a:extLst>
                </a:gridCol>
                <a:gridCol w="444668">
                  <a:extLst>
                    <a:ext uri="{9D8B030D-6E8A-4147-A177-3AD203B41FA5}">
                      <a16:colId xmlns:a16="http://schemas.microsoft.com/office/drawing/2014/main" val="61614467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5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Tutte le assunzioni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</a:t>
                      </a:r>
                    </a:p>
                    <a:p>
                      <a:pPr algn="ctr" rtl="0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</a:t>
                      </a:r>
                    </a:p>
                    <a:p>
                      <a:pPr algn="ctr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</a:t>
                      </a:r>
                    </a:p>
                    <a:p>
                      <a:pPr algn="ctr" rtl="0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0106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Femmine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2111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Giovani (15-29 anni)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0082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Adulti (30-54 anni)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9889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Senior (55+)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5267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Maschi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49.434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52.627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88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Giovani (15-29 anni)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9843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Adulti (30-54 anni)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5454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Senior (55+)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9731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79.248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961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it-IT" sz="7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7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7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7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7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7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7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7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634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it-IT" sz="7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7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7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7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7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7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7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7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7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34915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Lavoro stabile (assunz.</a:t>
                      </a:r>
                      <a:r>
                        <a:rPr lang="it-IT" sz="75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indet</a:t>
                      </a:r>
                      <a:r>
                        <a:rPr lang="it-IT" sz="7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.+</a:t>
                      </a:r>
                      <a:r>
                        <a:rPr lang="it-IT" sz="75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trsf</a:t>
                      </a:r>
                      <a:r>
                        <a:rPr lang="it-IT" sz="7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</a:t>
                      </a:r>
                    </a:p>
                    <a:p>
                      <a:pPr algn="ctr" rtl="0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</a:t>
                      </a:r>
                    </a:p>
                    <a:p>
                      <a:pPr algn="ctr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</a:t>
                      </a:r>
                    </a:p>
                    <a:p>
                      <a:pPr algn="ctr" rtl="0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783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Femmine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712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Giovani (15-29 anni)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5005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Adulti (30-54 anni)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4241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Senior (55+)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2868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Maschi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2568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Giovani (15-29 anni)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6897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Adulti (30-54 anni)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1100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Senior (55+)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7256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320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462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18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737412" y="-6327"/>
            <a:ext cx="89841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Genere ed età - saldi, gennaio-aprile 2024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978478" y="1388225"/>
            <a:ext cx="10560379" cy="4330931"/>
            <a:chOff x="0" y="0"/>
            <a:chExt cx="10235043" cy="3568458"/>
          </a:xfrm>
        </p:grpSpPr>
        <p:graphicFrame>
          <p:nvGraphicFramePr>
            <p:cNvPr id="11" name="Grafico 10"/>
            <p:cNvGraphicFramePr/>
            <p:nvPr>
              <p:extLst>
                <p:ext uri="{D42A27DB-BD31-4B8C-83A1-F6EECF244321}">
                  <p14:modId xmlns:p14="http://schemas.microsoft.com/office/powerpoint/2010/main" val="357516932"/>
                </p:ext>
              </p:extLst>
            </p:nvPr>
          </p:nvGraphicFramePr>
          <p:xfrm>
            <a:off x="5444100" y="0"/>
            <a:ext cx="4790943" cy="35684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2" name="Grafico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31396042"/>
                </p:ext>
              </p:extLst>
            </p:nvPr>
          </p:nvGraphicFramePr>
          <p:xfrm>
            <a:off x="0" y="0"/>
            <a:ext cx="4790943" cy="35684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6489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ECA023E-CDF7-2873-36E4-9F9BB63D1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3E5B4F8-DAAF-441C-6AD8-DE023049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2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0221B11-CEEE-C889-A9EA-D1C6251EF828}"/>
              </a:ext>
            </a:extLst>
          </p:cNvPr>
          <p:cNvSpPr txBox="1"/>
          <p:nvPr/>
        </p:nvSpPr>
        <p:spPr>
          <a:xfrm>
            <a:off x="2737412" y="-6327"/>
            <a:ext cx="89841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Sintesi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819E88-4E9E-884B-00D8-03813E26D31E}"/>
              </a:ext>
            </a:extLst>
          </p:cNvPr>
          <p:cNvSpPr txBox="1"/>
          <p:nvPr/>
        </p:nvSpPr>
        <p:spPr>
          <a:xfrm>
            <a:off x="2363995" y="1271203"/>
            <a:ext cx="8274698" cy="505401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200"/>
            </a:lvl1pPr>
          </a:lstStyle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it-IT" sz="1100" b="1" dirty="0"/>
              <a:t>Analisi delle tendenze economiche e di mercato del lavoro (dati Istat)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it-IT" sz="1100" dirty="0"/>
              <a:t>Le ultime analisi sull’andamento dell’economia regionale mostrano una situazione critica, con una decelerazione del PIL (+0.6%, media nazionale del +0.9%). Questa situazione si deve soprattutto alla diminuzione del valore aggiunto nell’Industria (-3.7%) e delle esportazioni che, al netto della cantieristica, si contrae del 7.5%. I ricercatori della Banca d’Italia sottolineano che questo ristagno si deve soprattutto all’aumento dell’inflazione e dei tassi di interesse. Questi due fattori influiscono sul volume di investimenti e sulla competitività dell’economia regionale nel suo complesso. Segnali positivi vengono dai valori economici delle costruzioni e dei servizi. Questo quadro ha caratterizzato l’andamento economico fin quasi dalla fine del 2022 e gli effetti sul mercato del lavoro dalla metà dell’anno scorso. 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it-IT" sz="1100" dirty="0"/>
              <a:t>Nel primo trimestre 2024 gli occupati crescono del +1.5% rispetto al primo trimestre 2023. L’aumento si deve soprattutto alla componente maschile (+2.6%), rispetto a quella femminile (+0.6%). Confrontando i dati dell’occupazione con Italia e Nord est, a livello tendenziale gli occupati nel fvg aumentano del’1.5%, valore superiore alla ripartizione del nord est (+0.6%) leggermente inferiore all’Italia nel suo complesso (+1.7%). 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it-IT" sz="1100" dirty="0"/>
              <a:t>A livello tendenziale aumenta pertanto la domanda di lavoro, riducendo la quota di inattivi (-2.7%) soprattutto nella componente maschile (-10.6%), ma con un sensibile aumento della disoccupazione che cresce sensibilmente tanto a livello tendenziale (+5%) quanto congiunturale (+22.5%). 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it-IT" sz="1100" dirty="0"/>
              <a:t>Si tratta di una variazione significativa che si deve in parte alla riduzione dell’inattività: la ripresa della domanda di lavoro, soprattutto nel terziario, ha spinto una parte degli inattivi a entrare nel mercato del lavoro e ad aumentare complessivamente l’offerta di lavoro. L’aumento della disoccupazione colpisce soprattutto la componente maschile (+23%), mentre le disoccupate sono in decisa contrazione (-7.7%). Il forte aumento di quella maschile deriva in gran parte dalla contrazione congiunturale degli occupati nell’industria (-2.1%), mentre quella femminile si giova dell’aumento dei servizi (+3.5%), in continua crescita a partire dal 2022. 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it-IT" sz="1100" dirty="0"/>
              <a:t>Il tasso di occupazione registrato nel primo trimestre 2024 (68.8%) è il valore più elevato dal primo trimestre 2018 (65.2%). Nonostante l’aumento dei disoccupati, il relativo tasso aumenta ma rimanendo a valori non preoccupanti (5.1%). 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8278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ECA023E-CDF7-2873-36E4-9F9BB63D1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3E5B4F8-DAAF-441C-6AD8-DE023049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3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0221B11-CEEE-C889-A9EA-D1C6251EF828}"/>
              </a:ext>
            </a:extLst>
          </p:cNvPr>
          <p:cNvSpPr txBox="1"/>
          <p:nvPr/>
        </p:nvSpPr>
        <p:spPr>
          <a:xfrm>
            <a:off x="2737412" y="-6327"/>
            <a:ext cx="89841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Sintesi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73882CE-BC03-7A09-AFA2-9B284D91F584}"/>
              </a:ext>
            </a:extLst>
          </p:cNvPr>
          <p:cNvSpPr txBox="1"/>
          <p:nvPr/>
        </p:nvSpPr>
        <p:spPr>
          <a:xfrm>
            <a:off x="2671693" y="1355114"/>
            <a:ext cx="7310507" cy="14664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ts val="1500"/>
              </a:lnSpc>
              <a:spcBef>
                <a:spcPts val="600"/>
              </a:spcBef>
              <a:defRPr sz="1100"/>
            </a:lvl1pPr>
          </a:lstStyle>
          <a:p>
            <a:r>
              <a:rPr lang="it-IT" dirty="0"/>
              <a:t>A livello settoriale l’occupazione nell’industria rimane sostanzialmente inalterate a livello tendenziale, mentre rispetto al quarto trimestre 2023 si osserva un ulteriore calo (-1.2%), aumentano ancora le costruzioni (+6.3% e +25%)</a:t>
            </a:r>
          </a:p>
          <a:p>
            <a:r>
              <a:rPr lang="it-IT" dirty="0"/>
              <a:t>In calo il settore commercio, alberghi e ristoranti (-3.5% e -3.9%), in genere il primo trimestre ha risultati peggiori rispetto al secondo e al terzo, vista la spiccata stagionalità</a:t>
            </a:r>
          </a:p>
          <a:p>
            <a:r>
              <a:rPr lang="it-IT" dirty="0"/>
              <a:t>In aumento l’occupazione nei servizi (+3.5 a livello tendenziale), mentre sostanzialmente invariata a livello congiunturale</a:t>
            </a:r>
          </a:p>
          <a:p>
            <a:r>
              <a:rPr lang="it-IT" dirty="0"/>
              <a:t>I dati sulle assunzioni nel periodo gennaio-aprile di quest’anno convergono con il quadro delineato dai dati Istat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196D784-48E4-F595-7B76-C545E2C8848A}"/>
              </a:ext>
            </a:extLst>
          </p:cNvPr>
          <p:cNvSpPr txBox="1"/>
          <p:nvPr/>
        </p:nvSpPr>
        <p:spPr>
          <a:xfrm>
            <a:off x="2737412" y="3230022"/>
            <a:ext cx="7029450" cy="25821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200"/>
            </a:lvl1pPr>
          </a:lstStyle>
          <a:p>
            <a:pPr>
              <a:lnSpc>
                <a:spcPts val="1500"/>
              </a:lnSpc>
              <a:spcBef>
                <a:spcPts val="600"/>
              </a:spcBef>
            </a:pPr>
            <a:r>
              <a:rPr lang="it-IT" sz="1100" b="1" dirty="0"/>
              <a:t>I dati delle comunicazioni obbligatorie nel periodo gennaio-aprile 2024</a:t>
            </a:r>
          </a:p>
          <a:p>
            <a:pPr>
              <a:lnSpc>
                <a:spcPts val="1500"/>
              </a:lnSpc>
              <a:spcBef>
                <a:spcPts val="600"/>
              </a:spcBef>
            </a:pPr>
            <a:r>
              <a:rPr lang="it-IT" sz="1100" dirty="0"/>
              <a:t>Nei primi quattro mesi del 2024 il bilancio del mercato del lavoro dipendente privato (assunzioni al netto delle cessazioni) in FVG è positivo per +21.800 posizioni di lavoro, mostra una riduzione di circa 2.000 unità rispetto allo stesso periodo del 2023.</a:t>
            </a:r>
          </a:p>
          <a:p>
            <a:pPr>
              <a:lnSpc>
                <a:spcPts val="1500"/>
              </a:lnSpc>
              <a:spcBef>
                <a:spcPts val="600"/>
              </a:spcBef>
            </a:pPr>
            <a:r>
              <a:rPr lang="it-IT" sz="1100" dirty="0"/>
              <a:t>Il volume delle assunzioni nel periodo cresce rispetto ai valori del 2023 (+1%). Ad aumentare è soprattutto la quota del lavoro a termine (+5%), mentre si contraggono le assunzioni a tempo indeterminato (-6%).</a:t>
            </a:r>
          </a:p>
          <a:p>
            <a:pPr>
              <a:lnSpc>
                <a:spcPts val="1500"/>
              </a:lnSpc>
              <a:spcBef>
                <a:spcPts val="600"/>
              </a:spcBef>
            </a:pPr>
            <a:r>
              <a:rPr lang="it-IT" sz="1100" dirty="0"/>
              <a:t>Se confrontiamo con il dato del 2019 si conferma l’espansione complessiva del mercato del lavoro dopo la pandemia (+12%), in particolare nel biennio 2021-2022 (+37%), con una notevole crescita dell’indeterminato (+54%).</a:t>
            </a:r>
          </a:p>
          <a:p>
            <a:pPr>
              <a:lnSpc>
                <a:spcPts val="1500"/>
              </a:lnSpc>
              <a:spcBef>
                <a:spcPts val="600"/>
              </a:spcBef>
            </a:pPr>
            <a:r>
              <a:rPr lang="it-IT" sz="1100" dirty="0"/>
              <a:t>Rispetto al periodo post-pandemia si osserva, pertanto, un rallentamento della domanda di lavoro.</a:t>
            </a:r>
          </a:p>
          <a:p>
            <a:pPr>
              <a:lnSpc>
                <a:spcPts val="1500"/>
              </a:lnSpc>
              <a:spcBef>
                <a:spcPts val="600"/>
              </a:spcBef>
            </a:pPr>
            <a:r>
              <a:rPr lang="it-IT" sz="1100" dirty="0"/>
              <a:t>A riguardo delle cessazioni si registra un aumento pari a +4%, in particolare per le dimissioni (+2%), sono in calo i licenziamenti collettivi, 68 in tutto (-60%) e in aumento di quelli per giustificato motivo oggettivo (1.118, +27%). </a:t>
            </a:r>
          </a:p>
        </p:txBody>
      </p:sp>
    </p:spTree>
    <p:extLst>
      <p:ext uri="{BB962C8B-B14F-4D97-AF65-F5344CB8AC3E}">
        <p14:creationId xmlns:p14="http://schemas.microsoft.com/office/powerpoint/2010/main" val="2014330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ECA023E-CDF7-2873-36E4-9F9BB63D1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3E5B4F8-DAAF-441C-6AD8-DE023049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4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0221B11-CEEE-C889-A9EA-D1C6251EF828}"/>
              </a:ext>
            </a:extLst>
          </p:cNvPr>
          <p:cNvSpPr txBox="1"/>
          <p:nvPr/>
        </p:nvSpPr>
        <p:spPr>
          <a:xfrm>
            <a:off x="2737412" y="-6327"/>
            <a:ext cx="89841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Sintesi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027BEAA-EF5A-0A3E-DB8C-F1F54DD69D10}"/>
              </a:ext>
            </a:extLst>
          </p:cNvPr>
          <p:cNvSpPr txBox="1"/>
          <p:nvPr/>
        </p:nvSpPr>
        <p:spPr>
          <a:xfrm>
            <a:off x="2660479" y="1376623"/>
            <a:ext cx="7029449" cy="15819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ts val="1500"/>
              </a:lnSpc>
              <a:spcBef>
                <a:spcPts val="600"/>
              </a:spcBef>
              <a:defRPr sz="1100"/>
            </a:lvl1pPr>
          </a:lstStyle>
          <a:p>
            <a:pPr>
              <a:lnSpc>
                <a:spcPts val="1500"/>
              </a:lnSpc>
              <a:spcBef>
                <a:spcPts val="600"/>
              </a:spcBef>
            </a:pPr>
            <a:r>
              <a:rPr lang="it-IT" sz="1100" dirty="0"/>
              <a:t>In riduzione anche le trasformazioni del 7% (+95% nel periodo 2021-2022).</a:t>
            </a:r>
          </a:p>
          <a:p>
            <a:pPr>
              <a:lnSpc>
                <a:spcPts val="1500"/>
              </a:lnSpc>
              <a:spcBef>
                <a:spcPts val="600"/>
              </a:spcBef>
            </a:pPr>
            <a:r>
              <a:rPr lang="it-IT" sz="1100" dirty="0"/>
              <a:t>A soffrire, pertanto, è la quota di lavoro stabile, il cui saldo complessivo è pari a +3.276, in sensibile calo rispetto allo stesso periodo del 2023 (+5.012). </a:t>
            </a:r>
            <a:endParaRPr lang="it-IT" dirty="0"/>
          </a:p>
          <a:p>
            <a:r>
              <a:rPr lang="it-IT" dirty="0"/>
              <a:t>Se consideriamo le tipologie contrattuali diverse dal lavoro dipendente si registra l’ulteriore aumento della </a:t>
            </a:r>
            <a:r>
              <a:rPr lang="it-IT" dirty="0" err="1"/>
              <a:t>parasubordinazione</a:t>
            </a:r>
            <a:r>
              <a:rPr lang="it-IT" dirty="0"/>
              <a:t>, con un robusto aumento delle assunzioni (+51.7%) e un saldo occupazionale pari a +11.353 posizioni (erano 7mila circa nel 2023); in aumento anche la quota del lavoro intermittente, +5.5% le assunzioni e un saldo di +1.378 unità, sostanzialmente in linea con il dato del 2023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D8E680-7C20-0FF2-86B6-3CC4AE80F696}"/>
              </a:ext>
            </a:extLst>
          </p:cNvPr>
          <p:cNvSpPr txBox="1"/>
          <p:nvPr/>
        </p:nvSpPr>
        <p:spPr>
          <a:xfrm>
            <a:off x="2660479" y="3203927"/>
            <a:ext cx="6351637" cy="20435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200"/>
            </a:lvl1pPr>
          </a:lstStyle>
          <a:p>
            <a:pPr>
              <a:lnSpc>
                <a:spcPts val="1500"/>
              </a:lnSpc>
              <a:spcBef>
                <a:spcPts val="600"/>
              </a:spcBef>
            </a:pPr>
            <a:r>
              <a:rPr lang="it-IT" sz="1100" dirty="0"/>
              <a:t>Il «travaso» dal lavoro stabile a quello a termine si deve alle dinamiche settoriali.</a:t>
            </a:r>
          </a:p>
          <a:p>
            <a:pPr>
              <a:lnSpc>
                <a:spcPts val="1500"/>
              </a:lnSpc>
              <a:spcBef>
                <a:spcPts val="600"/>
              </a:spcBef>
            </a:pPr>
            <a:r>
              <a:rPr lang="it-IT" sz="1100" dirty="0"/>
              <a:t>Pur con saldi positivi in tutti i settori, infatti, si segnala la diminuzione del saldo occupazionale del settore industriale: nei primi quattro mesi del 2024 esso è pari a +3.655, era di quasi 4.900 unità nello stesso periodo del 2023. Questa contrazione del bacino occupazione nel settore si deve soprattutto alla tendenziale diminuzione delle assunzioni complessive (-10.8%) e del lavoro stabile (-14.5%).</a:t>
            </a:r>
          </a:p>
          <a:p>
            <a:pPr>
              <a:lnSpc>
                <a:spcPts val="1500"/>
              </a:lnSpc>
              <a:spcBef>
                <a:spcPts val="600"/>
              </a:spcBef>
            </a:pPr>
            <a:r>
              <a:rPr lang="it-IT" sz="1100" dirty="0"/>
              <a:t>Aumenta il saldo delle posizioni di lavoro nel terziario, da +15mila del 2023 a 18.900 nei primi quattro mesi di quest’anno, grazie ad un aumento delle assunzioni (+11.3%). </a:t>
            </a:r>
          </a:p>
          <a:p>
            <a:pPr>
              <a:lnSpc>
                <a:spcPts val="1500"/>
              </a:lnSpc>
              <a:spcBef>
                <a:spcPts val="600"/>
              </a:spcBef>
            </a:pPr>
            <a:r>
              <a:rPr lang="it-IT" sz="1100" dirty="0"/>
              <a:t>Nel comparto Alberghi e ristoranti le assunzioni aumentano del 9%, il saldo occupazionale complessivo (+5.429) si riduce lievemente rispetto al 2023. </a:t>
            </a:r>
          </a:p>
        </p:txBody>
      </p:sp>
    </p:spTree>
    <p:extLst>
      <p:ext uri="{BB962C8B-B14F-4D97-AF65-F5344CB8AC3E}">
        <p14:creationId xmlns:p14="http://schemas.microsoft.com/office/powerpoint/2010/main" val="226793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ECA023E-CDF7-2873-36E4-9F9BB63D1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3E5B4F8-DAAF-441C-6AD8-DE023049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5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0221B11-CEEE-C889-A9EA-D1C6251EF828}"/>
              </a:ext>
            </a:extLst>
          </p:cNvPr>
          <p:cNvSpPr txBox="1"/>
          <p:nvPr/>
        </p:nvSpPr>
        <p:spPr>
          <a:xfrm>
            <a:off x="2737412" y="-6327"/>
            <a:ext cx="89841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Sintesi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6459ED-7243-E32B-1535-191E082CA049}"/>
              </a:ext>
            </a:extLst>
          </p:cNvPr>
          <p:cNvSpPr txBox="1"/>
          <p:nvPr/>
        </p:nvSpPr>
        <p:spPr>
          <a:xfrm>
            <a:off x="2737412" y="1571822"/>
            <a:ext cx="6097464" cy="15049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ts val="1500"/>
              </a:lnSpc>
              <a:spcBef>
                <a:spcPts val="600"/>
              </a:spcBef>
              <a:defRPr sz="1100"/>
            </a:lvl1pPr>
          </a:lstStyle>
          <a:p>
            <a:r>
              <a:rPr lang="it-IT" b="1" dirty="0"/>
              <a:t>Occupazione e mismatch tra domanda e offerta di lavoro</a:t>
            </a:r>
          </a:p>
          <a:p>
            <a:r>
              <a:rPr lang="it-IT" dirty="0"/>
              <a:t>La domanda di lavoro rimane a livelli elevati, con un tasso di occupazione nel primo trimestre pari al 68.8%, valore più elevato dal primo trimestre 2018, e un aumento dell’occupazione tendenziale del +1.5%. Il quadro complessivo, tuttavia, rimane incerto, soprattutto a causa della diminuzione del valore aggiunto e dell’export nel settore industriale, a cui sta facendo seguito la riduzione di occupati e assunzioni, soprattutto a tempo indeterminato. In crescita, invece, gli indicatori economici e l’occupazione nei servizi e nelle costruzioni”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87542C6-8732-75B4-3457-83D539F1CDF2}"/>
              </a:ext>
            </a:extLst>
          </p:cNvPr>
          <p:cNvSpPr txBox="1"/>
          <p:nvPr/>
        </p:nvSpPr>
        <p:spPr>
          <a:xfrm>
            <a:off x="2737412" y="3097798"/>
            <a:ext cx="6097464" cy="1697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ts val="1500"/>
              </a:lnSpc>
              <a:spcBef>
                <a:spcPts val="600"/>
              </a:spcBef>
              <a:defRPr sz="1100" b="1"/>
            </a:lvl1pPr>
          </a:lstStyle>
          <a:p>
            <a:r>
              <a:rPr lang="it-IT" b="0" dirty="0"/>
              <a:t>Va osservato con attenzione il rapporto tra occupazione e mismatch tra domanda e offerta di lavoro. La difficoltà di reperimento in generale e nel settore industriale è elevata. Fatto 100 il numero di richieste, per circa il 70% le imprese fanno fatica a trovare personale. </a:t>
            </a:r>
          </a:p>
          <a:p>
            <a:r>
              <a:rPr lang="it-IT" b="0" dirty="0"/>
              <a:t>È ipotizzabile che, almeno in parte, l’occupazione in questo settore sia al di sotto del livello che potrebbe avere se la domanda e l’offerta di lavoro si incontrassero. Diventano quindi centrali i processi di formazione professionali co-progettati con le imprese, oltre a misure di sostegno per le assunzioni stabili, soprattutto per i nuovi entrati nel mercato del lavoro. È proprio su questo che, coerentemente, le politiche regionali del lavoro stanno intervenendo.” </a:t>
            </a:r>
          </a:p>
        </p:txBody>
      </p:sp>
    </p:spTree>
    <p:extLst>
      <p:ext uri="{BB962C8B-B14F-4D97-AF65-F5344CB8AC3E}">
        <p14:creationId xmlns:p14="http://schemas.microsoft.com/office/powerpoint/2010/main" val="282903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ECA023E-CDF7-2873-36E4-9F9BB63D1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3E5B4F8-DAAF-441C-6AD8-DE023049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6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0221B11-CEEE-C889-A9EA-D1C6251EF828}"/>
              </a:ext>
            </a:extLst>
          </p:cNvPr>
          <p:cNvSpPr txBox="1"/>
          <p:nvPr/>
        </p:nvSpPr>
        <p:spPr>
          <a:xfrm>
            <a:off x="2737412" y="-6327"/>
            <a:ext cx="89841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OCCUPATI, DISOCCUPATI, INATTIVI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AE4F607D-5260-62A4-08DB-227E55B52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670448"/>
              </p:ext>
            </p:extLst>
          </p:nvPr>
        </p:nvGraphicFramePr>
        <p:xfrm>
          <a:off x="530837" y="1525717"/>
          <a:ext cx="4753341" cy="2351689"/>
        </p:xfrm>
        <a:graphic>
          <a:graphicData uri="http://schemas.openxmlformats.org/drawingml/2006/table">
            <a:tbl>
              <a:tblPr/>
              <a:tblGrid>
                <a:gridCol w="821492">
                  <a:extLst>
                    <a:ext uri="{9D8B030D-6E8A-4147-A177-3AD203B41FA5}">
                      <a16:colId xmlns:a16="http://schemas.microsoft.com/office/drawing/2014/main" val="233741702"/>
                    </a:ext>
                  </a:extLst>
                </a:gridCol>
                <a:gridCol w="765693">
                  <a:extLst>
                    <a:ext uri="{9D8B030D-6E8A-4147-A177-3AD203B41FA5}">
                      <a16:colId xmlns:a16="http://schemas.microsoft.com/office/drawing/2014/main" val="1097512553"/>
                    </a:ext>
                  </a:extLst>
                </a:gridCol>
                <a:gridCol w="749539">
                  <a:extLst>
                    <a:ext uri="{9D8B030D-6E8A-4147-A177-3AD203B41FA5}">
                      <a16:colId xmlns:a16="http://schemas.microsoft.com/office/drawing/2014/main" val="2660906337"/>
                    </a:ext>
                  </a:extLst>
                </a:gridCol>
                <a:gridCol w="697846">
                  <a:extLst>
                    <a:ext uri="{9D8B030D-6E8A-4147-A177-3AD203B41FA5}">
                      <a16:colId xmlns:a16="http://schemas.microsoft.com/office/drawing/2014/main" val="4230205627"/>
                    </a:ext>
                  </a:extLst>
                </a:gridCol>
                <a:gridCol w="827078">
                  <a:extLst>
                    <a:ext uri="{9D8B030D-6E8A-4147-A177-3AD203B41FA5}">
                      <a16:colId xmlns:a16="http://schemas.microsoft.com/office/drawing/2014/main" val="4240919595"/>
                    </a:ext>
                  </a:extLst>
                </a:gridCol>
                <a:gridCol w="891693">
                  <a:extLst>
                    <a:ext uri="{9D8B030D-6E8A-4147-A177-3AD203B41FA5}">
                      <a16:colId xmlns:a16="http://schemas.microsoft.com/office/drawing/2014/main" val="1236217248"/>
                    </a:ext>
                  </a:extLst>
                </a:gridCol>
              </a:tblGrid>
              <a:tr h="287229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trim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 trim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trim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 tendenziale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 congiunturale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239305"/>
                  </a:ext>
                </a:extLst>
              </a:tr>
              <a:tr h="20644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Forze di lavoro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541.250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546.388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550.111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064358"/>
                  </a:ext>
                </a:extLst>
              </a:tr>
              <a:tr h="20644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Occupati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514.676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523.606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522.192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596753"/>
                  </a:ext>
                </a:extLst>
              </a:tr>
              <a:tr h="206446"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maschi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281.672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289.904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288.885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642546"/>
                  </a:ext>
                </a:extLst>
              </a:tr>
              <a:tr h="206446"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femmine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233.004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233.702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233.307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024771"/>
                  </a:ext>
                </a:extLst>
              </a:tr>
              <a:tr h="20644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Disoccupati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26.574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22.782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27.919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284933"/>
                  </a:ext>
                </a:extLst>
              </a:tr>
              <a:tr h="206446"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maschi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11.005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9.934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13.548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645126"/>
                  </a:ext>
                </a:extLst>
              </a:tr>
              <a:tr h="206446"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femmine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15.568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12.848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14.371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370020"/>
                  </a:ext>
                </a:extLst>
              </a:tr>
              <a:tr h="206446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Inattivi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205.939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200.112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200.282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781848"/>
                  </a:ext>
                </a:extLst>
              </a:tr>
              <a:tr h="206446"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maschi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86.383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78.388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77.220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512289"/>
                  </a:ext>
                </a:extLst>
              </a:tr>
              <a:tr h="206446"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femmine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119.556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121.724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123.062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562410"/>
                  </a:ext>
                </a:extLst>
              </a:tr>
            </a:tbl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1A00D926-85D5-A151-7F6F-461F6E54C4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03196"/>
              </p:ext>
            </p:extLst>
          </p:nvPr>
        </p:nvGraphicFramePr>
        <p:xfrm>
          <a:off x="6442197" y="1274698"/>
          <a:ext cx="5374665" cy="350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5986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ECA023E-CDF7-2873-36E4-9F9BB63D1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3E5B4F8-DAAF-441C-6AD8-DE023049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7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0221B11-CEEE-C889-A9EA-D1C6251EF828}"/>
              </a:ext>
            </a:extLst>
          </p:cNvPr>
          <p:cNvSpPr txBox="1"/>
          <p:nvPr/>
        </p:nvSpPr>
        <p:spPr>
          <a:xfrm>
            <a:off x="2737412" y="-6327"/>
            <a:ext cx="89841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OCCUPATI, DISOCCUPATI, INATTIVI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3A62EA73-8B1A-4BAB-9F22-C65F10B1F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800241"/>
              </p:ext>
            </p:extLst>
          </p:nvPr>
        </p:nvGraphicFramePr>
        <p:xfrm>
          <a:off x="388985" y="1390859"/>
          <a:ext cx="4937318" cy="2574474"/>
        </p:xfrm>
        <a:graphic>
          <a:graphicData uri="http://schemas.openxmlformats.org/drawingml/2006/table">
            <a:tbl>
              <a:tblPr/>
              <a:tblGrid>
                <a:gridCol w="1201518">
                  <a:extLst>
                    <a:ext uri="{9D8B030D-6E8A-4147-A177-3AD203B41FA5}">
                      <a16:colId xmlns:a16="http://schemas.microsoft.com/office/drawing/2014/main" val="1564354273"/>
                    </a:ext>
                  </a:extLst>
                </a:gridCol>
                <a:gridCol w="727514">
                  <a:extLst>
                    <a:ext uri="{9D8B030D-6E8A-4147-A177-3AD203B41FA5}">
                      <a16:colId xmlns:a16="http://schemas.microsoft.com/office/drawing/2014/main" val="1931480290"/>
                    </a:ext>
                  </a:extLst>
                </a:gridCol>
                <a:gridCol w="712165">
                  <a:extLst>
                    <a:ext uri="{9D8B030D-6E8A-4147-A177-3AD203B41FA5}">
                      <a16:colId xmlns:a16="http://schemas.microsoft.com/office/drawing/2014/main" val="2514926359"/>
                    </a:ext>
                  </a:extLst>
                </a:gridCol>
                <a:gridCol w="663051">
                  <a:extLst>
                    <a:ext uri="{9D8B030D-6E8A-4147-A177-3AD203B41FA5}">
                      <a16:colId xmlns:a16="http://schemas.microsoft.com/office/drawing/2014/main" val="546412217"/>
                    </a:ext>
                  </a:extLst>
                </a:gridCol>
                <a:gridCol w="785838">
                  <a:extLst>
                    <a:ext uri="{9D8B030D-6E8A-4147-A177-3AD203B41FA5}">
                      <a16:colId xmlns:a16="http://schemas.microsoft.com/office/drawing/2014/main" val="1604751788"/>
                    </a:ext>
                  </a:extLst>
                </a:gridCol>
                <a:gridCol w="847232">
                  <a:extLst>
                    <a:ext uri="{9D8B030D-6E8A-4147-A177-3AD203B41FA5}">
                      <a16:colId xmlns:a16="http://schemas.microsoft.com/office/drawing/2014/main" val="1831527301"/>
                    </a:ext>
                  </a:extLst>
                </a:gridCol>
              </a:tblGrid>
              <a:tr h="59607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trim </a:t>
                      </a:r>
                    </a:p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 trim </a:t>
                      </a:r>
                    </a:p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trim </a:t>
                      </a:r>
                    </a:p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 </a:t>
                      </a:r>
                    </a:p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tendenziale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 congiunturale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792779"/>
                  </a:ext>
                </a:extLst>
              </a:tr>
              <a:tr h="21830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tasso attività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409387"/>
                  </a:ext>
                </a:extLst>
              </a:tr>
              <a:tr h="218306"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maschi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263980"/>
                  </a:ext>
                </a:extLst>
              </a:tr>
              <a:tr h="218306"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Femmine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739122"/>
                  </a:ext>
                </a:extLst>
              </a:tr>
              <a:tr h="21830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tasso occupazione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346647"/>
                  </a:ext>
                </a:extLst>
              </a:tr>
              <a:tr h="218306"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maschi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816536"/>
                  </a:ext>
                </a:extLst>
              </a:tr>
              <a:tr h="218306"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femmine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911720"/>
                  </a:ext>
                </a:extLst>
              </a:tr>
              <a:tr h="21830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tasso disoccupazione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118645"/>
                  </a:ext>
                </a:extLst>
              </a:tr>
              <a:tr h="218306"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maschi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668290"/>
                  </a:ext>
                </a:extLst>
              </a:tr>
              <a:tr h="231950"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femmine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593079"/>
                  </a:ext>
                </a:extLst>
              </a:tr>
            </a:tbl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CC15F6EC-521D-EA26-9458-96D7461B7F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27205"/>
              </p:ext>
            </p:extLst>
          </p:nvPr>
        </p:nvGraphicFramePr>
        <p:xfrm>
          <a:off x="6343211" y="1288439"/>
          <a:ext cx="4937319" cy="3564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472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ECA023E-CDF7-2873-36E4-9F9BB63D1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3E5B4F8-DAAF-441C-6AD8-DE023049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8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0221B11-CEEE-C889-A9EA-D1C6251EF828}"/>
              </a:ext>
            </a:extLst>
          </p:cNvPr>
          <p:cNvSpPr txBox="1"/>
          <p:nvPr/>
        </p:nvSpPr>
        <p:spPr>
          <a:xfrm>
            <a:off x="2737412" y="-6327"/>
            <a:ext cx="89841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OCCUPATI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261F998D-D76A-EE19-D873-CF670C3089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954043"/>
              </p:ext>
            </p:extLst>
          </p:nvPr>
        </p:nvGraphicFramePr>
        <p:xfrm>
          <a:off x="427158" y="1201248"/>
          <a:ext cx="4602042" cy="3810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F90A8632-55D0-0906-5850-9EED400479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662705"/>
              </p:ext>
            </p:extLst>
          </p:nvPr>
        </p:nvGraphicFramePr>
        <p:xfrm>
          <a:off x="5984997" y="1293750"/>
          <a:ext cx="5368803" cy="3717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815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ECA023E-CDF7-2873-36E4-9F9BB63D1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Osservatorio regionale sul mercato e le politiche del lavoro – osservatorio.lavoro@regione.fvg.it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3E5B4F8-DAAF-441C-6AD8-DE023049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FF88-22A1-416B-97AD-5BD7DED1A078}" type="slidenum">
              <a:rPr lang="it-IT" smtClean="0"/>
              <a:t>9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0221B11-CEEE-C889-A9EA-D1C6251EF828}"/>
              </a:ext>
            </a:extLst>
          </p:cNvPr>
          <p:cNvSpPr txBox="1"/>
          <p:nvPr/>
        </p:nvSpPr>
        <p:spPr>
          <a:xfrm>
            <a:off x="2737412" y="-6327"/>
            <a:ext cx="89841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OCCUPATI, DISOCCUPATI, INATTIVI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188CB076-1622-DD5C-E302-57B15AE24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91006"/>
              </p:ext>
            </p:extLst>
          </p:nvPr>
        </p:nvGraphicFramePr>
        <p:xfrm>
          <a:off x="812189" y="1020575"/>
          <a:ext cx="5943601" cy="1916058"/>
        </p:xfrm>
        <a:graphic>
          <a:graphicData uri="http://schemas.openxmlformats.org/drawingml/2006/table">
            <a:tbl>
              <a:tblPr/>
              <a:tblGrid>
                <a:gridCol w="2083749">
                  <a:extLst>
                    <a:ext uri="{9D8B030D-6E8A-4147-A177-3AD203B41FA5}">
                      <a16:colId xmlns:a16="http://schemas.microsoft.com/office/drawing/2014/main" val="1758414713"/>
                    </a:ext>
                  </a:extLst>
                </a:gridCol>
                <a:gridCol w="751672">
                  <a:extLst>
                    <a:ext uri="{9D8B030D-6E8A-4147-A177-3AD203B41FA5}">
                      <a16:colId xmlns:a16="http://schemas.microsoft.com/office/drawing/2014/main" val="797450495"/>
                    </a:ext>
                  </a:extLst>
                </a:gridCol>
                <a:gridCol w="735814">
                  <a:extLst>
                    <a:ext uri="{9D8B030D-6E8A-4147-A177-3AD203B41FA5}">
                      <a16:colId xmlns:a16="http://schemas.microsoft.com/office/drawing/2014/main" val="3895500066"/>
                    </a:ext>
                  </a:extLst>
                </a:gridCol>
                <a:gridCol w="685068">
                  <a:extLst>
                    <a:ext uri="{9D8B030D-6E8A-4147-A177-3AD203B41FA5}">
                      <a16:colId xmlns:a16="http://schemas.microsoft.com/office/drawing/2014/main" val="2204784144"/>
                    </a:ext>
                  </a:extLst>
                </a:gridCol>
                <a:gridCol w="811933">
                  <a:extLst>
                    <a:ext uri="{9D8B030D-6E8A-4147-A177-3AD203B41FA5}">
                      <a16:colId xmlns:a16="http://schemas.microsoft.com/office/drawing/2014/main" val="1678393103"/>
                    </a:ext>
                  </a:extLst>
                </a:gridCol>
                <a:gridCol w="875365">
                  <a:extLst>
                    <a:ext uri="{9D8B030D-6E8A-4147-A177-3AD203B41FA5}">
                      <a16:colId xmlns:a16="http://schemas.microsoft.com/office/drawing/2014/main" val="1045356644"/>
                    </a:ext>
                  </a:extLst>
                </a:gridCol>
              </a:tblGrid>
              <a:tr h="3464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trim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 trim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trim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 tendenziale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 congiunturale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890949"/>
                  </a:ext>
                </a:extLst>
              </a:tr>
              <a:tr h="17320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dipendenti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416.382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423.519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417.994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886762"/>
                  </a:ext>
                </a:extLst>
              </a:tr>
              <a:tr h="17320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maschi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217.239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222.764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219.357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823423"/>
                  </a:ext>
                </a:extLst>
              </a:tr>
              <a:tr h="17320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femmine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199.143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200.755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198.637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07334"/>
                  </a:ext>
                </a:extLst>
              </a:tr>
              <a:tr h="17320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indipendenti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98.294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104.199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099473"/>
                  </a:ext>
                </a:extLst>
              </a:tr>
              <a:tr h="17320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maschi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64.433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69.528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237516"/>
                  </a:ext>
                </a:extLst>
              </a:tr>
              <a:tr h="17320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femmine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865698"/>
                  </a:ext>
                </a:extLst>
              </a:tr>
              <a:tr h="17320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514.676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523.606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522.192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259323"/>
                  </a:ext>
                </a:extLst>
              </a:tr>
              <a:tr h="17320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maschi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281.672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289.904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288.885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56332"/>
                  </a:ext>
                </a:extLst>
              </a:tr>
              <a:tr h="18402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femmine</a:t>
                      </a:r>
                    </a:p>
                  </a:txBody>
                  <a:tcPr marL="17145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233.004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233.702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233.307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433603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46AEB214-7B10-9770-CEEC-9AD2999F6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727132"/>
              </p:ext>
            </p:extLst>
          </p:nvPr>
        </p:nvGraphicFramePr>
        <p:xfrm>
          <a:off x="812189" y="3549463"/>
          <a:ext cx="5943601" cy="1685925"/>
        </p:xfrm>
        <a:graphic>
          <a:graphicData uri="http://schemas.openxmlformats.org/drawingml/2006/table">
            <a:tbl>
              <a:tblPr/>
              <a:tblGrid>
                <a:gridCol w="2083749">
                  <a:extLst>
                    <a:ext uri="{9D8B030D-6E8A-4147-A177-3AD203B41FA5}">
                      <a16:colId xmlns:a16="http://schemas.microsoft.com/office/drawing/2014/main" val="4199155115"/>
                    </a:ext>
                  </a:extLst>
                </a:gridCol>
                <a:gridCol w="751672">
                  <a:extLst>
                    <a:ext uri="{9D8B030D-6E8A-4147-A177-3AD203B41FA5}">
                      <a16:colId xmlns:a16="http://schemas.microsoft.com/office/drawing/2014/main" val="2266589747"/>
                    </a:ext>
                  </a:extLst>
                </a:gridCol>
                <a:gridCol w="735814">
                  <a:extLst>
                    <a:ext uri="{9D8B030D-6E8A-4147-A177-3AD203B41FA5}">
                      <a16:colId xmlns:a16="http://schemas.microsoft.com/office/drawing/2014/main" val="3813830806"/>
                    </a:ext>
                  </a:extLst>
                </a:gridCol>
                <a:gridCol w="685068">
                  <a:extLst>
                    <a:ext uri="{9D8B030D-6E8A-4147-A177-3AD203B41FA5}">
                      <a16:colId xmlns:a16="http://schemas.microsoft.com/office/drawing/2014/main" val="3812282840"/>
                    </a:ext>
                  </a:extLst>
                </a:gridCol>
                <a:gridCol w="811933">
                  <a:extLst>
                    <a:ext uri="{9D8B030D-6E8A-4147-A177-3AD203B41FA5}">
                      <a16:colId xmlns:a16="http://schemas.microsoft.com/office/drawing/2014/main" val="806099330"/>
                    </a:ext>
                  </a:extLst>
                </a:gridCol>
                <a:gridCol w="875365">
                  <a:extLst>
                    <a:ext uri="{9D8B030D-6E8A-4147-A177-3AD203B41FA5}">
                      <a16:colId xmlns:a16="http://schemas.microsoft.com/office/drawing/2014/main" val="3901866487"/>
                    </a:ext>
                  </a:extLst>
                </a:gridCol>
              </a:tblGrid>
              <a:tr h="418214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trim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 trim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trim 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 tendenziale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 congiunturale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838903"/>
                  </a:ext>
                </a:extLst>
              </a:tr>
              <a:tr h="2091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agricoltura, silvicoltura e pesca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779754"/>
                  </a:ext>
                </a:extLst>
              </a:tr>
              <a:tr h="2091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124.089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121.545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740632"/>
                  </a:ext>
                </a:extLst>
              </a:tr>
              <a:tr h="2091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costruzioni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462831"/>
                  </a:ext>
                </a:extLst>
              </a:tr>
              <a:tr h="2091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commercio, alberghi e ristoranti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91.191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88.035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018466"/>
                  </a:ext>
                </a:extLst>
              </a:tr>
              <a:tr h="2091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 attività dei servizi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257.859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267.054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266.950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96641"/>
                  </a:ext>
                </a:extLst>
              </a:tr>
              <a:tr h="222176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514.676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523.606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522.192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84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3472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17187</TotalTime>
  <Words>3018</Words>
  <Application>Microsoft Office PowerPoint</Application>
  <PresentationFormat>Widescreen</PresentationFormat>
  <Paragraphs>946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Calibri    </vt:lpstr>
      <vt:lpstr>DecimaWE Rg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LINEE GUIDA COMUNICAZIONE LAVORO</dc:title>
  <dc:creator>Picciolo Alessandra</dc:creator>
  <cp:lastModifiedBy>Corvino Carlos</cp:lastModifiedBy>
  <cp:revision>500</cp:revision>
  <cp:lastPrinted>2024-06-17T15:38:59Z</cp:lastPrinted>
  <dcterms:created xsi:type="dcterms:W3CDTF">2020-06-01T21:34:06Z</dcterms:created>
  <dcterms:modified xsi:type="dcterms:W3CDTF">2024-06-20T09:08:31Z</dcterms:modified>
</cp:coreProperties>
</file>