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51" r:id="rId4"/>
  </p:sldMasterIdLst>
  <p:notesMasterIdLst>
    <p:notesMasterId r:id="rId9"/>
  </p:notesMasterIdLst>
  <p:handoutMasterIdLst>
    <p:handoutMasterId r:id="rId10"/>
  </p:handoutMasterIdLst>
  <p:sldIdLst>
    <p:sldId id="259" r:id="rId5"/>
    <p:sldId id="288" r:id="rId6"/>
    <p:sldId id="292" r:id="rId7"/>
    <p:sldId id="287" r:id="rId8"/>
  </p:sldIdLst>
  <p:sldSz cx="12192000" cy="6858000"/>
  <p:notesSz cx="6794500" cy="9906000"/>
  <p:embeddedFontLst>
    <p:embeddedFont>
      <p:font typeface="Trebuchet MS" panose="020B0603020202020204" pitchFamily="34" charset="0"/>
      <p:regular r:id="rId11"/>
      <p:bold r:id="rId12"/>
      <p:italic r:id="rId13"/>
      <p:boldItalic r:id="rId14"/>
    </p:embeddedFont>
    <p:embeddedFont>
      <p:font typeface="Verdana" panose="020B060403050404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pos="7333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a Murovec" initials="M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2DFF8C"/>
    <a:srgbClr val="00E266"/>
    <a:srgbClr val="00FF65"/>
    <a:srgbClr val="FEE3A1"/>
    <a:srgbClr val="FF5050"/>
    <a:srgbClr val="DA5050"/>
    <a:srgbClr val="00E668"/>
    <a:srgbClr val="EA7116"/>
    <a:srgbClr val="FBE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60" autoAdjust="0"/>
    <p:restoredTop sz="94717" autoAdjust="0"/>
  </p:normalViewPr>
  <p:slideViewPr>
    <p:cSldViewPr snapToGrid="0" snapToObjects="1" showGuides="1">
      <p:cViewPr varScale="1">
        <p:scale>
          <a:sx n="79" d="100"/>
          <a:sy n="79" d="100"/>
        </p:scale>
        <p:origin x="869" y="43"/>
      </p:cViewPr>
      <p:guideLst>
        <p:guide orient="horz" pos="323"/>
        <p:guide pos="347"/>
        <p:guide pos="7333"/>
        <p:guide orient="horz" pos="39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6057C-8CEC-4446-98D8-2A07D60C60EB}" type="datetimeFigureOut">
              <a:rPr lang="it-IT"/>
              <a:pPr/>
              <a:t>16/11/2024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F3FF4-5E08-DE4D-B923-6FF453A9FFE6}" type="slidenum">
              <a:rPr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961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8F82C-5BD3-2E40-BD4B-8257262AA71E}" type="datetimeFigureOut">
              <a:rPr lang="it-IT"/>
              <a:pPr/>
              <a:t>16/11/2024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4EEF9-8B0F-D542-A06D-2E8CBED689D6}" type="slidenum">
              <a:rPr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14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4EEF9-8B0F-D542-A06D-2E8CBED689D6}" type="slidenum">
              <a:rPr lang="sl-SI" smtClean="0"/>
              <a:pPr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489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4EEF9-8B0F-D542-A06D-2E8CBED689D6}" type="slidenum">
              <a:rPr lang="sl-SI" smtClean="0"/>
              <a:pPr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9214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60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 poteka: zakasnitev 9">
            <a:extLst>
              <a:ext uri="{FF2B5EF4-FFF2-40B4-BE49-F238E27FC236}">
                <a16:creationId xmlns:a16="http://schemas.microsoft.com/office/drawing/2014/main" id="{35D9C49F-1F2A-4263-9787-5D411C073C47}"/>
              </a:ext>
            </a:extLst>
          </p:cNvPr>
          <p:cNvSpPr/>
          <p:nvPr userDrawn="1"/>
        </p:nvSpPr>
        <p:spPr>
          <a:xfrm rot="16200000">
            <a:off x="5638800" y="304800"/>
            <a:ext cx="914400" cy="12192000"/>
          </a:xfrm>
          <a:prstGeom prst="flowChartDelay">
            <a:avLst/>
          </a:prstGeom>
          <a:solidFill>
            <a:srgbClr val="98C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0307371D-709E-4CC4-AFE8-FA14A27F858C}"/>
              </a:ext>
            </a:extLst>
          </p:cNvPr>
          <p:cNvSpPr txBox="1"/>
          <p:nvPr userDrawn="1"/>
        </p:nvSpPr>
        <p:spPr>
          <a:xfrm>
            <a:off x="10840277" y="6376025"/>
            <a:ext cx="7421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962B57C-9EB6-46E6-A35F-EFD6DBA17D5E}" type="slidenum">
              <a:rPr lang="de-DE" sz="1000" smtClean="0">
                <a:latin typeface="Trebuchet MS" panose="020B0603020202020204" pitchFamily="34" charset="0"/>
              </a:rPr>
              <a:pPr algn="r"/>
              <a:t>‹N›</a:t>
            </a:fld>
            <a:endParaRPr lang="de-DE" sz="1000" dirty="0">
              <a:latin typeface="Trebuchet MS" panose="020B0603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A1144CE-C608-4905-B256-D75FD1BED5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919" y="121919"/>
            <a:ext cx="2995243" cy="14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7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642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85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83" r:id="rId2"/>
    <p:sldLayoutId id="2147483684" r:id="rId3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200" kern="1200" baseline="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victilupi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50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FBFD9D4F-A8D1-453E-90A8-4B5119DBFA65}"/>
              </a:ext>
            </a:extLst>
          </p:cNvPr>
          <p:cNvSpPr txBox="1"/>
          <p:nvPr/>
        </p:nvSpPr>
        <p:spPr>
          <a:xfrm>
            <a:off x="550859" y="2219698"/>
            <a:ext cx="11090275" cy="1200329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latin typeface="Trebuchet MS" panose="020B0603020202020204" pitchFamily="34" charset="0"/>
              </a:rPr>
              <a:t>Docufilm </a:t>
            </a:r>
          </a:p>
          <a:p>
            <a:pPr algn="ctr"/>
            <a:r>
              <a:rPr lang="it-IT" sz="3600" b="1" dirty="0">
                <a:latin typeface="Trebuchet MS" panose="020B0603020202020204" pitchFamily="34" charset="0"/>
              </a:rPr>
              <a:t>«</a:t>
            </a:r>
            <a:r>
              <a:rPr lang="it-IT" sz="3600" b="1" dirty="0" err="1">
                <a:latin typeface="Trebuchet MS" panose="020B0603020202020204" pitchFamily="34" charset="0"/>
              </a:rPr>
              <a:t>Langobardi</a:t>
            </a:r>
            <a:r>
              <a:rPr lang="it-IT" sz="3600" b="1" dirty="0">
                <a:latin typeface="Trebuchet MS" panose="020B0603020202020204" pitchFamily="34" charset="0"/>
              </a:rPr>
              <a:t> – Grimoaldo, il primo re friulano»</a:t>
            </a:r>
            <a:endParaRPr lang="sl-SI" sz="3600" dirty="0">
              <a:latin typeface="Trebuchet MS" panose="020B0603020202020204" pitchFamily="34" charset="0"/>
            </a:endParaRP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9C2F6873-510C-480A-AB4B-0948DEE9D79F}"/>
              </a:ext>
            </a:extLst>
          </p:cNvPr>
          <p:cNvSpPr txBox="1"/>
          <p:nvPr/>
        </p:nvSpPr>
        <p:spPr>
          <a:xfrm>
            <a:off x="550861" y="4784752"/>
            <a:ext cx="3381060" cy="830997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rebuchet MS" panose="020B0603020202020204" pitchFamily="34" charset="0"/>
              </a:rPr>
              <a:t>Matteo Grudina – presidente </a:t>
            </a:r>
            <a:r>
              <a:rPr lang="it-IT" sz="2400" dirty="0" err="1">
                <a:latin typeface="Trebuchet MS" panose="020B0603020202020204" pitchFamily="34" charset="0"/>
              </a:rPr>
              <a:t>Invicti</a:t>
            </a:r>
            <a:r>
              <a:rPr lang="it-IT" sz="2400" dirty="0">
                <a:latin typeface="Trebuchet MS" panose="020B0603020202020204" pitchFamily="34" charset="0"/>
              </a:rPr>
              <a:t> Lupi</a:t>
            </a:r>
            <a:endParaRPr lang="sl-SI" sz="2400" dirty="0">
              <a:latin typeface="Trebuchet MS" panose="020B0603020202020204" pitchFamily="34" charset="0"/>
            </a:endParaRP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B37BBA3B-237C-47AB-AAFD-A064895D46D3}"/>
              </a:ext>
            </a:extLst>
          </p:cNvPr>
          <p:cNvSpPr txBox="1"/>
          <p:nvPr/>
        </p:nvSpPr>
        <p:spPr>
          <a:xfrm>
            <a:off x="-4" y="6273225"/>
            <a:ext cx="12192000" cy="584775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3399"/>
                </a:solidFill>
                <a:latin typeface="Trebuchet MS" panose="020B0603020202020204" pitchFamily="34" charset="0"/>
              </a:rPr>
              <a:t>Evento di sensibilizzazione della lingua e cultura friulana in FVG e Veneto</a:t>
            </a:r>
          </a:p>
          <a:p>
            <a:pPr algn="ctr"/>
            <a:r>
              <a:rPr lang="it-IT" sz="1600" b="1" dirty="0">
                <a:solidFill>
                  <a:srgbClr val="003399"/>
                </a:solidFill>
                <a:latin typeface="Trebuchet MS" panose="020B0603020202020204" pitchFamily="34" charset="0"/>
              </a:rPr>
              <a:t>Udine 18.11.2024</a:t>
            </a:r>
            <a:endParaRPr lang="sl-SI" sz="1600" b="1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74282"/>
            <a:ext cx="4328812" cy="1546004"/>
          </a:xfrm>
          <a:prstGeom prst="rect">
            <a:avLst/>
          </a:prstGeom>
        </p:spPr>
      </p:pic>
      <p:cxnSp>
        <p:nvCxnSpPr>
          <p:cNvPr id="5" name="Connettore diritto 4"/>
          <p:cNvCxnSpPr/>
          <p:nvPr/>
        </p:nvCxnSpPr>
        <p:spPr>
          <a:xfrm>
            <a:off x="0" y="6260529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157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74282"/>
            <a:ext cx="4328812" cy="1546004"/>
          </a:xfrm>
          <a:prstGeom prst="rect">
            <a:avLst/>
          </a:prstGeom>
        </p:spPr>
      </p:pic>
      <p:sp>
        <p:nvSpPr>
          <p:cNvPr id="6" name="PoljeZBesedilom 7">
            <a:extLst>
              <a:ext uri="{FF2B5EF4-FFF2-40B4-BE49-F238E27FC236}">
                <a16:creationId xmlns:a16="http://schemas.microsoft.com/office/drawing/2014/main" id="{C9DF1E6A-1F65-40C1-B557-A7DFBA256DDC}"/>
              </a:ext>
            </a:extLst>
          </p:cNvPr>
          <p:cNvSpPr txBox="1"/>
          <p:nvPr/>
        </p:nvSpPr>
        <p:spPr>
          <a:xfrm>
            <a:off x="4399150" y="380879"/>
            <a:ext cx="7646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3399"/>
                </a:solidFill>
                <a:latin typeface="Trebuchet MS" panose="020B0603020202020204" pitchFamily="34" charset="0"/>
              </a:rPr>
              <a:t>Luogo della cultura: attraverso quali aspetti si è svolta la valorizzazione del luogo?</a:t>
            </a:r>
            <a:endParaRPr lang="sl-SI" sz="24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PoljeZBesedilom 12">
            <a:extLst>
              <a:ext uri="{FF2B5EF4-FFF2-40B4-BE49-F238E27FC236}">
                <a16:creationId xmlns:a16="http://schemas.microsoft.com/office/drawing/2014/main" id="{20D6F53D-BD67-4D29-84BF-3BD613FFACB2}"/>
              </a:ext>
            </a:extLst>
          </p:cNvPr>
          <p:cNvSpPr txBox="1"/>
          <p:nvPr/>
        </p:nvSpPr>
        <p:spPr>
          <a:xfrm>
            <a:off x="546859" y="6170659"/>
            <a:ext cx="11090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rgbClr val="003399"/>
                </a:solidFill>
                <a:latin typeface="Trebuchet MS" panose="020B0603020202020204" pitchFamily="34" charset="0"/>
              </a:rPr>
              <a:t>Evento di sensibilizzazione della lingua e cultura friulana in FVG e Veneto</a:t>
            </a:r>
          </a:p>
          <a:p>
            <a:pPr algn="ctr"/>
            <a:r>
              <a:rPr lang="it-IT" sz="1400" b="1" dirty="0">
                <a:solidFill>
                  <a:srgbClr val="003399"/>
                </a:solidFill>
                <a:latin typeface="Trebuchet MS" panose="020B0603020202020204" pitchFamily="34" charset="0"/>
              </a:rPr>
              <a:t>Udine 18.11.2024</a:t>
            </a:r>
            <a:endParaRPr lang="sl-SI" sz="1400" b="1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PoljeZBesedilom 10">
            <a:extLst>
              <a:ext uri="{FF2B5EF4-FFF2-40B4-BE49-F238E27FC236}">
                <a16:creationId xmlns:a16="http://schemas.microsoft.com/office/drawing/2014/main" id="{72C47E63-3F6B-41BD-88F4-05EB2DC0ED92}"/>
              </a:ext>
            </a:extLst>
          </p:cNvPr>
          <p:cNvSpPr txBox="1"/>
          <p:nvPr/>
        </p:nvSpPr>
        <p:spPr>
          <a:xfrm>
            <a:off x="546858" y="1498842"/>
            <a:ext cx="11090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Civico Museo Archeologico di Romans d’Isonzo</a:t>
            </a:r>
            <a:endParaRPr lang="sl-SI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t="7401" r="173" b="88753"/>
          <a:stretch/>
        </p:blipFill>
        <p:spPr>
          <a:xfrm>
            <a:off x="8005" y="6699234"/>
            <a:ext cx="12183995" cy="3609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000"/>
              </a:srgbClr>
            </a:outerShdw>
          </a:effectLst>
        </p:spPr>
      </p:pic>
      <p:cxnSp>
        <p:nvCxnSpPr>
          <p:cNvPr id="11" name="Connettore diritto 10"/>
          <p:cNvCxnSpPr/>
          <p:nvPr/>
        </p:nvCxnSpPr>
        <p:spPr>
          <a:xfrm>
            <a:off x="8005" y="6160294"/>
            <a:ext cx="12183995" cy="207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689A9E4-CFDA-D53D-8770-0FC4A75EA885}"/>
              </a:ext>
            </a:extLst>
          </p:cNvPr>
          <p:cNvSpPr txBox="1"/>
          <p:nvPr/>
        </p:nvSpPr>
        <p:spPr>
          <a:xfrm>
            <a:off x="556866" y="2143038"/>
            <a:ext cx="110862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Realizzazione del docufilm lungometraggio «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Langobardi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Grimoaldo, il primo re friulano»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Interviste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storici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realizzate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all’interno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luoghi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cultura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Civico Museo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Archeologico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Romans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d’Isonzo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Civica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Biblioteca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Guarneriana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San Daniele del Friuli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Promozione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prodotto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documentaristico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attraverso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partecipazione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numerosi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festival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cinematografici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internazionali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rassegne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attualmente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primo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importante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riscontro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riconoscimenti suddivisi in 13 primi posti, 7 menzioni speciali e 13 selezioni ufficiali.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Diffusione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docufilm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attraverso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proiezioni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pubbliche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popolazione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proiezioni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all’interno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istituti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scolastici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Partecipazione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realizzazione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docufilm di un cast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internazionale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rievocatori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ricostruttori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storici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archeologi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storici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volontari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questo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è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diffusione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capillare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conoscenza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nostro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Valorizzazione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luoghi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cultura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località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paesaggistiche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nelle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abbiamo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girato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 docufilm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818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74282"/>
            <a:ext cx="4328812" cy="1546004"/>
          </a:xfrm>
          <a:prstGeom prst="rect">
            <a:avLst/>
          </a:prstGeom>
        </p:spPr>
      </p:pic>
      <p:sp>
        <p:nvSpPr>
          <p:cNvPr id="6" name="PoljeZBesedilom 7">
            <a:extLst>
              <a:ext uri="{FF2B5EF4-FFF2-40B4-BE49-F238E27FC236}">
                <a16:creationId xmlns:a16="http://schemas.microsoft.com/office/drawing/2014/main" id="{C9DF1E6A-1F65-40C1-B557-A7DFBA256DDC}"/>
              </a:ext>
            </a:extLst>
          </p:cNvPr>
          <p:cNvSpPr txBox="1"/>
          <p:nvPr/>
        </p:nvSpPr>
        <p:spPr>
          <a:xfrm>
            <a:off x="4399150" y="380879"/>
            <a:ext cx="7646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3399"/>
                </a:solidFill>
                <a:latin typeface="Trebuchet MS" panose="020B0603020202020204" pitchFamily="34" charset="0"/>
              </a:rPr>
              <a:t>Lingua friulana: attraverso quali aspetti si è svolta la valorizzazione della lingua?</a:t>
            </a:r>
            <a:endParaRPr lang="sl-SI" sz="24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PoljeZBesedilom 12">
            <a:extLst>
              <a:ext uri="{FF2B5EF4-FFF2-40B4-BE49-F238E27FC236}">
                <a16:creationId xmlns:a16="http://schemas.microsoft.com/office/drawing/2014/main" id="{20D6F53D-BD67-4D29-84BF-3BD613FFACB2}"/>
              </a:ext>
            </a:extLst>
          </p:cNvPr>
          <p:cNvSpPr txBox="1"/>
          <p:nvPr/>
        </p:nvSpPr>
        <p:spPr>
          <a:xfrm>
            <a:off x="546859" y="6170659"/>
            <a:ext cx="11090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rgbClr val="003399"/>
                </a:solidFill>
                <a:latin typeface="Trebuchet MS" panose="020B0603020202020204" pitchFamily="34" charset="0"/>
              </a:rPr>
              <a:t>Evento di sensibilizzazione della lingua e cultura friulana in FVG e Veneto</a:t>
            </a:r>
          </a:p>
          <a:p>
            <a:pPr algn="ctr"/>
            <a:r>
              <a:rPr lang="it-IT" sz="1400" b="1" dirty="0">
                <a:solidFill>
                  <a:srgbClr val="003399"/>
                </a:solidFill>
                <a:latin typeface="Trebuchet MS" panose="020B0603020202020204" pitchFamily="34" charset="0"/>
              </a:rPr>
              <a:t>Udine 18.11.2024</a:t>
            </a:r>
            <a:endParaRPr lang="sl-SI" sz="1400" b="1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PoljeZBesedilom 10">
            <a:extLst>
              <a:ext uri="{FF2B5EF4-FFF2-40B4-BE49-F238E27FC236}">
                <a16:creationId xmlns:a16="http://schemas.microsoft.com/office/drawing/2014/main" id="{72C47E63-3F6B-41BD-88F4-05EB2DC0ED92}"/>
              </a:ext>
            </a:extLst>
          </p:cNvPr>
          <p:cNvSpPr txBox="1"/>
          <p:nvPr/>
        </p:nvSpPr>
        <p:spPr>
          <a:xfrm>
            <a:off x="546858" y="1776874"/>
            <a:ext cx="11090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latin typeface="Trebuchet MS" panose="020B0603020202020204" pitchFamily="34" charset="0"/>
              </a:rPr>
              <a:t>Valorizzazione della cultura e lingua friulana</a:t>
            </a:r>
            <a:endParaRPr lang="sl-SI" sz="3200" dirty="0">
              <a:latin typeface="Trebuchet MS" panose="020B0603020202020204" pitchFamily="34" charset="0"/>
            </a:endParaRPr>
          </a:p>
        </p:txBody>
      </p:sp>
      <p:sp>
        <p:nvSpPr>
          <p:cNvPr id="9" name="PoljeZBesedilom 11">
            <a:extLst>
              <a:ext uri="{FF2B5EF4-FFF2-40B4-BE49-F238E27FC236}">
                <a16:creationId xmlns:a16="http://schemas.microsoft.com/office/drawing/2014/main" id="{7843CDBE-0AED-4070-9C2C-B3451FCCBE75}"/>
              </a:ext>
            </a:extLst>
          </p:cNvPr>
          <p:cNvSpPr txBox="1"/>
          <p:nvPr/>
        </p:nvSpPr>
        <p:spPr>
          <a:xfrm>
            <a:off x="717917" y="2814422"/>
            <a:ext cx="11090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Riscoperta delle origini e radici della cultura friulana che affondano nel periodo storico longobardo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Riscoperta del primo illustre personaggio storico nato nel Friuli, il quale ha lasciato traccia profonda nella storia della Penisola e del nostro Territorio di confine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Valorizzazione di luoghi importanti del passato longobardo della nostra regione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Sottotitolazione del docufilm in lingua friulana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Diffusione del prodotto documentaristico ai vari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Fogolar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friulani sparsi nel mondo così da rafforzare questo loro legame con la nostra terra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Presenza di uno dei maggiori divulgatori attuali della cultura friulana, il dott. Angelo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Floramo</a:t>
            </a: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t="7401" r="173" b="88753"/>
          <a:stretch/>
        </p:blipFill>
        <p:spPr>
          <a:xfrm>
            <a:off x="8005" y="6699234"/>
            <a:ext cx="12183995" cy="3609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000"/>
              </a:srgbClr>
            </a:outerShdw>
          </a:effectLst>
        </p:spPr>
      </p:pic>
      <p:cxnSp>
        <p:nvCxnSpPr>
          <p:cNvPr id="11" name="Connettore diritto 10"/>
          <p:cNvCxnSpPr/>
          <p:nvPr/>
        </p:nvCxnSpPr>
        <p:spPr>
          <a:xfrm>
            <a:off x="8005" y="6160294"/>
            <a:ext cx="12183995" cy="207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914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>
            <a:extLst>
              <a:ext uri="{FF2B5EF4-FFF2-40B4-BE49-F238E27FC236}">
                <a16:creationId xmlns:a16="http://schemas.microsoft.com/office/drawing/2014/main" id="{3B9FDE27-81E2-4983-AD9C-BBF50CC9B7C0}"/>
              </a:ext>
            </a:extLst>
          </p:cNvPr>
          <p:cNvSpPr txBox="1"/>
          <p:nvPr/>
        </p:nvSpPr>
        <p:spPr>
          <a:xfrm>
            <a:off x="550863" y="2034099"/>
            <a:ext cx="11090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err="1">
                <a:solidFill>
                  <a:srgbClr val="003399"/>
                </a:solidFill>
                <a:latin typeface="Trebuchet MS" panose="020B0603020202020204" pitchFamily="34" charset="0"/>
              </a:rPr>
              <a:t>Grazie</a:t>
            </a:r>
            <a:r>
              <a:rPr lang="sl-SI" sz="2400" dirty="0">
                <a:solidFill>
                  <a:srgbClr val="003399"/>
                </a:solidFill>
                <a:latin typeface="Trebuchet MS" panose="020B0603020202020204" pitchFamily="34" charset="0"/>
              </a:rPr>
              <a:t> per </a:t>
            </a:r>
            <a:r>
              <a:rPr lang="sl-SI" sz="2400" dirty="0" err="1">
                <a:solidFill>
                  <a:srgbClr val="003399"/>
                </a:solidFill>
                <a:latin typeface="Trebuchet MS" panose="020B0603020202020204" pitchFamily="34" charset="0"/>
              </a:rPr>
              <a:t>l‘attenzione</a:t>
            </a:r>
            <a:r>
              <a:rPr lang="sl-SI" sz="2400" dirty="0">
                <a:solidFill>
                  <a:srgbClr val="003399"/>
                </a:solidFill>
                <a:latin typeface="Trebuchet MS" panose="020B0603020202020204" pitchFamily="34" charset="0"/>
              </a:rPr>
              <a:t>!</a:t>
            </a:r>
          </a:p>
          <a:p>
            <a:pPr algn="ctr"/>
            <a:r>
              <a:rPr lang="sl-SI" sz="2400" dirty="0">
                <a:solidFill>
                  <a:srgbClr val="003399"/>
                </a:solidFill>
                <a:latin typeface="Trebuchet MS" panose="020B0603020202020204" pitchFamily="34" charset="0"/>
              </a:rPr>
              <a:t>Hvala za pozornost!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C0156971-E4E2-4569-A2F3-6B1E896D71E7}"/>
              </a:ext>
            </a:extLst>
          </p:cNvPr>
          <p:cNvSpPr txBox="1"/>
          <p:nvPr/>
        </p:nvSpPr>
        <p:spPr>
          <a:xfrm>
            <a:off x="546859" y="3429000"/>
            <a:ext cx="11090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3399"/>
                </a:solidFill>
                <a:latin typeface="Trebuchet MS" panose="020B0603020202020204" pitchFamily="34" charset="0"/>
              </a:rPr>
              <a:t>Maggiori informazioni su </a:t>
            </a:r>
            <a:r>
              <a:rPr lang="it-IT" sz="2400" dirty="0">
                <a:solidFill>
                  <a:srgbClr val="003399"/>
                </a:solidFill>
                <a:latin typeface="Trebuchet MS" panose="020B0603020202020204" pitchFamily="34" charset="0"/>
                <a:hlinkClick r:id="rId3"/>
              </a:rPr>
              <a:t>www.invictilupi.org</a:t>
            </a:r>
            <a:endParaRPr lang="it-IT" sz="2400" dirty="0">
              <a:solidFill>
                <a:srgbClr val="003399"/>
              </a:solidFill>
              <a:latin typeface="Trebuchet MS" panose="020B0603020202020204" pitchFamily="34" charset="0"/>
            </a:endParaRPr>
          </a:p>
          <a:p>
            <a:endParaRPr lang="it-IT" sz="2400" dirty="0">
              <a:solidFill>
                <a:srgbClr val="003399"/>
              </a:solidFill>
              <a:latin typeface="Trebuchet MS" panose="020B0603020202020204" pitchFamily="34" charset="0"/>
            </a:endParaRPr>
          </a:p>
          <a:p>
            <a:endParaRPr lang="it-IT" sz="2400" dirty="0">
              <a:solidFill>
                <a:srgbClr val="003399"/>
              </a:solidFill>
              <a:latin typeface="Trebuchet MS" panose="020B0603020202020204" pitchFamily="34" charset="0"/>
            </a:endParaRPr>
          </a:p>
          <a:p>
            <a:endParaRPr lang="it-IT" sz="2400" dirty="0">
              <a:solidFill>
                <a:srgbClr val="003399"/>
              </a:solidFill>
              <a:latin typeface="Trebuchet MS" panose="020B0603020202020204" pitchFamily="34" charset="0"/>
            </a:endParaRPr>
          </a:p>
          <a:p>
            <a:r>
              <a:rPr lang="it-IT" sz="2400" dirty="0">
                <a:solidFill>
                  <a:srgbClr val="003399"/>
                </a:solidFill>
                <a:latin typeface="Trebuchet MS" panose="020B0603020202020204" pitchFamily="34" charset="0"/>
              </a:rPr>
              <a:t>Docufilm «</a:t>
            </a:r>
            <a:r>
              <a:rPr lang="it-IT" sz="2400" dirty="0" err="1">
                <a:solidFill>
                  <a:srgbClr val="003399"/>
                </a:solidFill>
                <a:latin typeface="Trebuchet MS" panose="020B0603020202020204" pitchFamily="34" charset="0"/>
              </a:rPr>
              <a:t>Langobardi</a:t>
            </a:r>
            <a:r>
              <a:rPr lang="it-IT" sz="2400" dirty="0">
                <a:solidFill>
                  <a:srgbClr val="003399"/>
                </a:solidFill>
                <a:latin typeface="Trebuchet MS" panose="020B0603020202020204" pitchFamily="34" charset="0"/>
              </a:rPr>
              <a:t> – Grimoaldo, il primo re friulano»</a:t>
            </a:r>
          </a:p>
          <a:p>
            <a:r>
              <a:rPr lang="it-IT" sz="2400" dirty="0">
                <a:solidFill>
                  <a:srgbClr val="003399"/>
                </a:solidFill>
                <a:latin typeface="Trebuchet MS" panose="020B0603020202020204" pitchFamily="34" charset="0"/>
              </a:rPr>
              <a:t>Matteo Grudina, presidente </a:t>
            </a:r>
            <a:r>
              <a:rPr lang="it-IT" sz="2400" dirty="0" err="1">
                <a:solidFill>
                  <a:srgbClr val="003399"/>
                </a:solidFill>
                <a:latin typeface="Trebuchet MS" panose="020B0603020202020204" pitchFamily="34" charset="0"/>
              </a:rPr>
              <a:t>Invicti</a:t>
            </a:r>
            <a:r>
              <a:rPr lang="it-IT" sz="2400" dirty="0">
                <a:solidFill>
                  <a:srgbClr val="003399"/>
                </a:solidFill>
                <a:latin typeface="Trebuchet MS" panose="020B0603020202020204" pitchFamily="34" charset="0"/>
              </a:rPr>
              <a:t> Lupi </a:t>
            </a:r>
            <a:r>
              <a:rPr lang="it-IT" sz="2400" dirty="0" err="1">
                <a:solidFill>
                  <a:srgbClr val="003399"/>
                </a:solidFill>
                <a:latin typeface="Trebuchet MS" panose="020B0603020202020204" pitchFamily="34" charset="0"/>
              </a:rPr>
              <a:t>OdV</a:t>
            </a:r>
            <a:endParaRPr lang="sl-SI" sz="24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1E6A2AA4-BDA5-4609-9D09-AE5195D8E55B}"/>
              </a:ext>
            </a:extLst>
          </p:cNvPr>
          <p:cNvSpPr txBox="1"/>
          <p:nvPr/>
        </p:nvSpPr>
        <p:spPr>
          <a:xfrm>
            <a:off x="203388" y="6107306"/>
            <a:ext cx="1109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rgbClr val="FF0000"/>
                </a:solidFill>
                <a:latin typeface="Trebuchet MS" panose="020B0603020202020204" pitchFamily="34" charset="0"/>
              </a:rPr>
              <a:t>www.ita-slo.eu/</a:t>
            </a:r>
            <a:r>
              <a:rPr lang="it-IT" dirty="0">
                <a:solidFill>
                  <a:srgbClr val="FF0000"/>
                </a:solidFill>
                <a:latin typeface="Trebuchet MS" panose="020B0603020202020204" pitchFamily="34" charset="0"/>
              </a:rPr>
              <a:t>primis</a:t>
            </a:r>
            <a:endParaRPr lang="sl-SI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74282"/>
            <a:ext cx="4328812" cy="1546004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349" y="6492149"/>
            <a:ext cx="12296698" cy="466451"/>
          </a:xfrm>
          <a:prstGeom prst="rect">
            <a:avLst/>
          </a:prstGeom>
        </p:spPr>
      </p:pic>
      <p:cxnSp>
        <p:nvCxnSpPr>
          <p:cNvPr id="12" name="Connettore diritto 11"/>
          <p:cNvCxnSpPr/>
          <p:nvPr/>
        </p:nvCxnSpPr>
        <p:spPr>
          <a:xfrm>
            <a:off x="0" y="6091794"/>
            <a:ext cx="121839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081740"/>
      </p:ext>
    </p:extLst>
  </p:cSld>
  <p:clrMapOvr>
    <a:masterClrMapping/>
  </p:clrMapOvr>
</p:sld>
</file>

<file path=ppt/theme/theme1.xml><?xml version="1.0" encoding="utf-8"?>
<a:theme xmlns:a="http://schemas.openxmlformats.org/drawingml/2006/main" name="Fortissimo">
  <a:themeElements>
    <a:clrScheme name="Custom 11">
      <a:dk1>
        <a:srgbClr val="000000"/>
      </a:dk1>
      <a:lt1>
        <a:srgbClr val="FFFFFF"/>
      </a:lt1>
      <a:dk2>
        <a:srgbClr val="484A4C"/>
      </a:dk2>
      <a:lt2>
        <a:srgbClr val="B4BABD"/>
      </a:lt2>
      <a:accent1>
        <a:srgbClr val="0071C5"/>
      </a:accent1>
      <a:accent2>
        <a:srgbClr val="00AEEF"/>
      </a:accent2>
      <a:accent3>
        <a:srgbClr val="004280"/>
      </a:accent3>
      <a:accent4>
        <a:srgbClr val="FFDA00"/>
      </a:accent4>
      <a:accent5>
        <a:srgbClr val="A6CE39"/>
      </a:accent5>
      <a:accent6>
        <a:srgbClr val="FDB813"/>
      </a:accent6>
      <a:hlink>
        <a:srgbClr val="004280"/>
      </a:hlink>
      <a:folHlink>
        <a:srgbClr val="06192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2C64DAE273A1F498D6067DB154C0F55" ma:contentTypeVersion="0" ma:contentTypeDescription="Creare un nuovo documento." ma:contentTypeScope="" ma:versionID="0bc2c44634b6e6840031e9d48c902f1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3eec16d3e841ebf650196acacb84cc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5DD83D-4923-431B-BA01-235B56D69E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C84774-7904-4DCE-B426-BB6A833A3C1D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0105EFE-8670-4321-BD61-74D089C398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3705</TotalTime>
  <Words>381</Words>
  <Application>Microsoft Office PowerPoint</Application>
  <PresentationFormat>Widescreen</PresentationFormat>
  <Paragraphs>38</Paragraphs>
  <Slides>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3" baseType="lpstr">
      <vt:lpstr>Wingdings</vt:lpstr>
      <vt:lpstr>Times New Roman</vt:lpstr>
      <vt:lpstr>Symbol</vt:lpstr>
      <vt:lpstr>Verdana</vt:lpstr>
      <vt:lpstr>Courier New</vt:lpstr>
      <vt:lpstr>Trebuchet MS</vt:lpstr>
      <vt:lpstr>Arial</vt:lpstr>
      <vt:lpstr>Calibri</vt:lpstr>
      <vt:lpstr>Fortissimo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CMD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Cinzia Bertino</dc:creator>
  <cp:lastModifiedBy>Matteo Grudina</cp:lastModifiedBy>
  <cp:revision>264</cp:revision>
  <cp:lastPrinted>2023-11-22T13:33:58Z</cp:lastPrinted>
  <dcterms:created xsi:type="dcterms:W3CDTF">2013-06-03T22:40:08Z</dcterms:created>
  <dcterms:modified xsi:type="dcterms:W3CDTF">2024-11-16T14:33:47Z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0x01010002C64DAE273A1F498D6067DB154C0F55</vt:lpwstr>
  </property>
</Properties>
</file>