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4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_rels/presentation.xml.rels" ContentType="application/vnd.openxmlformats-package.relationships+xml"/>
  <Override PartName="/ppt/media/image1.png" ContentType="image/png"/>
  <Override PartName="/ppt/media/image3.jpeg" ContentType="image/jpeg"/>
  <Override PartName="/ppt/media/image2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x="12192000" cy="6858000"/>
  <p:notesSz cx="6794500" cy="9906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zxx" sz="4400" spc="-1" strike="noStrike">
                <a:latin typeface="Arial"/>
              </a:rPr>
              <a:t>Click to move the slide</a:t>
            </a:r>
            <a:endParaRPr b="0" lang="zxx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zxx" sz="2000" spc="-1" strike="noStrike">
                <a:latin typeface="Arial"/>
              </a:rPr>
              <a:t>Click to edit the notes format</a:t>
            </a:r>
            <a:endParaRPr b="0" lang="zxx" sz="20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zxx" sz="1400" spc="-1" strike="noStrike">
                <a:latin typeface="Times New Roman"/>
              </a:rPr>
              <a:t>&lt;header&gt;</a:t>
            </a:r>
            <a:endParaRPr b="0" lang="zxx" sz="1400" spc="-1" strike="noStrike"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zxx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zxx" sz="1400" spc="-1" strike="noStrike">
                <a:latin typeface="Times New Roman"/>
              </a:rPr>
              <a:t>&lt;date/time&gt;</a:t>
            </a:r>
            <a:endParaRPr b="0" lang="zxx" sz="1400" spc="-1" strike="noStrike"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zxx" sz="1400" spc="-1" strike="noStrike">
                <a:latin typeface="Times New Roman"/>
              </a:defRPr>
            </a:lvl1pPr>
          </a:lstStyle>
          <a:p>
            <a:r>
              <a:rPr b="0" lang="zxx" sz="1400" spc="-1" strike="noStrike">
                <a:latin typeface="Times New Roman"/>
              </a:rPr>
              <a:t>&lt;footer&gt;</a:t>
            </a:r>
            <a:endParaRPr b="0" lang="zxx" sz="1400" spc="-1" strike="noStrike">
              <a:latin typeface="Times New Roman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zxx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C2B5C11A-4134-498E-B0AE-35CE35555589}" type="slidenum">
              <a:rPr b="0" lang="zxx" sz="1400" spc="-1" strike="noStrike">
                <a:latin typeface="Times New Roman"/>
              </a:rPr>
              <a:t>&lt;number&gt;</a:t>
            </a:fld>
            <a:endParaRPr b="0" lang="zxx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ldImg"/>
          </p:nvPr>
        </p:nvSpPr>
        <p:spPr>
          <a:xfrm>
            <a:off x="95400" y="743040"/>
            <a:ext cx="6602760" cy="3713760"/>
          </a:xfrm>
          <a:prstGeom prst="rect">
            <a:avLst/>
          </a:prstGeom>
          <a:ln w="0">
            <a:noFill/>
          </a:ln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79320" y="4705200"/>
            <a:ext cx="5434560" cy="44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zxx" sz="20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sldNum" idx="4"/>
          </p:nvPr>
        </p:nvSpPr>
        <p:spPr>
          <a:xfrm>
            <a:off x="3848760" y="9408960"/>
            <a:ext cx="2943360" cy="49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l-SI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BAB2545-9094-406D-A63F-BDE1594555A2}" type="slidenum">
              <a:rPr b="0" lang="sl-SI" sz="1200" spc="-1" strike="noStrike">
                <a:latin typeface="Times New Roman"/>
              </a:rPr>
              <a:t>&lt;number&gt;</a:t>
            </a:fld>
            <a:endParaRPr b="0" lang="zxx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ldImg"/>
          </p:nvPr>
        </p:nvSpPr>
        <p:spPr>
          <a:xfrm>
            <a:off x="95400" y="743040"/>
            <a:ext cx="6602760" cy="371376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79320" y="4705200"/>
            <a:ext cx="5434560" cy="445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zxx" sz="20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5"/>
          </p:nvPr>
        </p:nvSpPr>
        <p:spPr>
          <a:xfrm>
            <a:off x="3848760" y="9408960"/>
            <a:ext cx="2943360" cy="494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sl-SI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85B9E5-63C5-40BF-B563-C70D89839101}" type="slidenum">
              <a:rPr b="0" lang="sl-SI" sz="1200" spc="-1" strike="noStrike">
                <a:latin typeface="Times New Roman"/>
              </a:rPr>
              <a:t>&lt;number&gt;</a:t>
            </a:fld>
            <a:endParaRPr b="0" lang="zxx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zxx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zxx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Diagram poteka: zakasnitev 9"/>
          <p:cNvSpPr/>
          <p:nvPr/>
        </p:nvSpPr>
        <p:spPr>
          <a:xfrm rot="16200000">
            <a:off x="5637960" y="305640"/>
            <a:ext cx="913320" cy="12191040"/>
          </a:xfrm>
          <a:prstGeom prst="flowChartDelay">
            <a:avLst/>
          </a:prstGeom>
          <a:solidFill>
            <a:srgbClr val="98c222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" name="TextBox 6"/>
          <p:cNvSpPr/>
          <p:nvPr/>
        </p:nvSpPr>
        <p:spPr>
          <a:xfrm>
            <a:off x="10840320" y="6375960"/>
            <a:ext cx="74088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fld id="{36AA66BE-4840-48EE-A001-1B60E2DFDB2B}" type="slidenum">
              <a:rPr b="0" lang="de-DE" sz="1000" spc="-1" strike="noStrike">
                <a:solidFill>
                  <a:srgbClr val="000000"/>
                </a:solidFill>
                <a:latin typeface="Trebuchet MS"/>
                <a:ea typeface="DejaVu Sans"/>
              </a:rPr>
              <a:t>&lt;number&gt;</a:t>
            </a:fld>
            <a:endParaRPr b="0" lang="zxx" sz="1000" spc="-1" strike="noStrike">
              <a:latin typeface="Arial"/>
            </a:endParaRPr>
          </a:p>
        </p:txBody>
      </p:sp>
      <p:pic>
        <p:nvPicPr>
          <p:cNvPr id="2" name="Immagine 2" descr=""/>
          <p:cNvPicPr/>
          <p:nvPr/>
        </p:nvPicPr>
        <p:blipFill>
          <a:blip r:embed="rId2"/>
          <a:stretch/>
        </p:blipFill>
        <p:spPr>
          <a:xfrm>
            <a:off x="122040" y="122040"/>
            <a:ext cx="2994120" cy="14716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zxx" sz="4400" spc="-1" strike="noStrike">
                <a:latin typeface="Arial"/>
              </a:rPr>
              <a:t>Click to edit the title text format</a:t>
            </a:r>
            <a:endParaRPr b="0" lang="zxx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xx" sz="3200" spc="-1" strike="noStrike">
                <a:latin typeface="Arial"/>
              </a:rPr>
              <a:t>Click to edit the outline text format</a:t>
            </a:r>
            <a:endParaRPr b="0" lang="zxx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xx" sz="2800" spc="-1" strike="noStrike">
                <a:latin typeface="Arial"/>
              </a:rPr>
              <a:t>Second Outline Level</a:t>
            </a:r>
            <a:endParaRPr b="0" lang="zxx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xx" sz="2400" spc="-1" strike="noStrike">
                <a:latin typeface="Arial"/>
              </a:rPr>
              <a:t>Third Outline Level</a:t>
            </a:r>
            <a:endParaRPr b="0" lang="zxx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xx" sz="2000" spc="-1" strike="noStrike">
                <a:latin typeface="Arial"/>
              </a:rPr>
              <a:t>Fourth Outline Level</a:t>
            </a:r>
            <a:endParaRPr b="0" lang="zxx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xx" sz="2000" spc="-1" strike="noStrike">
                <a:latin typeface="Arial"/>
              </a:rPr>
              <a:t>Fifth Outline Level</a:t>
            </a:r>
            <a:endParaRPr b="0" lang="zxx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xx" sz="2000" spc="-1" strike="noStrike">
                <a:latin typeface="Arial"/>
              </a:rPr>
              <a:t>Sixth Outline Level</a:t>
            </a:r>
            <a:endParaRPr b="0" lang="zxx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xx" sz="2000" spc="-1" strike="noStrike">
                <a:latin typeface="Arial"/>
              </a:rPr>
              <a:t>Seventh Outline Level</a:t>
            </a:r>
            <a:endParaRPr b="0" lang="zxx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zxx" sz="4400" spc="-1" strike="noStrike">
                <a:latin typeface="Arial"/>
              </a:rPr>
              <a:t>Click to edit the title text format</a:t>
            </a:r>
            <a:endParaRPr b="0" lang="zxx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xx" sz="3200" spc="-1" strike="noStrike">
                <a:latin typeface="Arial"/>
              </a:rPr>
              <a:t>Click to edit the outline text format</a:t>
            </a:r>
            <a:endParaRPr b="0" lang="zxx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xx" sz="2800" spc="-1" strike="noStrike">
                <a:latin typeface="Arial"/>
              </a:rPr>
              <a:t>Second Outline Level</a:t>
            </a:r>
            <a:endParaRPr b="0" lang="zxx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xx" sz="2400" spc="-1" strike="noStrike">
                <a:latin typeface="Arial"/>
              </a:rPr>
              <a:t>Third Outline Level</a:t>
            </a:r>
            <a:endParaRPr b="0" lang="zxx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xx" sz="2000" spc="-1" strike="noStrike">
                <a:latin typeface="Arial"/>
              </a:rPr>
              <a:t>Fourth Outline Level</a:t>
            </a:r>
            <a:endParaRPr b="0" lang="zxx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xx" sz="2000" spc="-1" strike="noStrike">
                <a:latin typeface="Arial"/>
              </a:rPr>
              <a:t>Fifth Outline Level</a:t>
            </a:r>
            <a:endParaRPr b="0" lang="zxx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xx" sz="2000" spc="-1" strike="noStrike">
                <a:latin typeface="Arial"/>
              </a:rPr>
              <a:t>Sixth Outline Level</a:t>
            </a:r>
            <a:endParaRPr b="0" lang="zxx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xx" sz="2000" spc="-1" strike="noStrike">
                <a:latin typeface="Arial"/>
              </a:rPr>
              <a:t>Seventh Outline Level</a:t>
            </a:r>
            <a:endParaRPr b="0" lang="zxx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>
            <a:alphaModFix amt="5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oljeZBesedilom 22"/>
          <p:cNvSpPr/>
          <p:nvPr/>
        </p:nvSpPr>
        <p:spPr>
          <a:xfrm>
            <a:off x="550800" y="2219760"/>
            <a:ext cx="11089080" cy="1186920"/>
          </a:xfrm>
          <a:prstGeom prst="rect">
            <a:avLst/>
          </a:prstGeom>
          <a:solidFill>
            <a:schemeClr val="bg1">
              <a:alpha val="84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sl-SI" sz="3600" spc="-1" strike="noStrike">
                <a:solidFill>
                  <a:srgbClr val="000000"/>
                </a:solidFill>
                <a:latin typeface="Trebuchet MS"/>
                <a:ea typeface="DejaVu Sans"/>
              </a:rPr>
              <a:t>PODRECCA PAR FURLAN –</a:t>
            </a:r>
            <a:endParaRPr b="0" lang="zxx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sl-SI" sz="36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1" lang="sl-SI" sz="3600" spc="-1" strike="noStrike">
                <a:solidFill>
                  <a:srgbClr val="000000"/>
                </a:solidFill>
                <a:latin typeface="Trebuchet MS"/>
                <a:ea typeface="DejaVu Sans"/>
              </a:rPr>
              <a:t>PODRECCA PO FURLANSKO</a:t>
            </a:r>
            <a:endParaRPr b="0" lang="zxx" sz="3600" spc="-1" strike="noStrike">
              <a:latin typeface="Arial"/>
            </a:endParaRPr>
          </a:p>
        </p:txBody>
      </p:sp>
      <p:sp>
        <p:nvSpPr>
          <p:cNvPr id="86" name="PoljeZBesedilom 23"/>
          <p:cNvSpPr/>
          <p:nvPr/>
        </p:nvSpPr>
        <p:spPr>
          <a:xfrm>
            <a:off x="550800" y="4784760"/>
            <a:ext cx="3380040" cy="821160"/>
          </a:xfrm>
          <a:prstGeom prst="rect">
            <a:avLst/>
          </a:prstGeom>
          <a:solidFill>
            <a:schemeClr val="bg1">
              <a:alpha val="84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sl-SI" sz="2400" spc="-1" strike="noStrike">
                <a:solidFill>
                  <a:srgbClr val="000000"/>
                </a:solidFill>
                <a:latin typeface="Trebuchet MS"/>
                <a:ea typeface="DejaVu Sans"/>
              </a:rPr>
              <a:t>MICHELE POLO – TEATRO DELLA SETE</a:t>
            </a:r>
            <a:endParaRPr b="0" lang="zxx" sz="2400" spc="-1" strike="noStrike">
              <a:latin typeface="Arial"/>
            </a:endParaRPr>
          </a:p>
        </p:txBody>
      </p:sp>
      <p:sp>
        <p:nvSpPr>
          <p:cNvPr id="87" name="PoljeZBesedilom 24"/>
          <p:cNvSpPr/>
          <p:nvPr/>
        </p:nvSpPr>
        <p:spPr>
          <a:xfrm>
            <a:off x="0" y="6273360"/>
            <a:ext cx="12191040" cy="576360"/>
          </a:xfrm>
          <a:prstGeom prst="rect">
            <a:avLst/>
          </a:prstGeom>
          <a:solidFill>
            <a:schemeClr val="bg1">
              <a:alpha val="84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it-IT" sz="1600" spc="-1" strike="noStrike">
                <a:solidFill>
                  <a:srgbClr val="003399"/>
                </a:solidFill>
                <a:latin typeface="Trebuchet MS"/>
                <a:ea typeface="DejaVu Sans"/>
              </a:rPr>
              <a:t>Evento di sensibilizzazione della lingua e cultura friulana in FVG e Veneto</a:t>
            </a:r>
            <a:endParaRPr b="0" lang="zxx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it-IT" sz="1600" spc="-1" strike="noStrike">
                <a:solidFill>
                  <a:srgbClr val="003399"/>
                </a:solidFill>
                <a:latin typeface="Trebuchet MS"/>
                <a:ea typeface="DejaVu Sans"/>
              </a:rPr>
              <a:t>Udine 18.11.2024</a:t>
            </a:r>
            <a:endParaRPr b="0" lang="zxx" sz="1600" spc="-1" strike="noStrike">
              <a:latin typeface="Arial"/>
            </a:endParaRPr>
          </a:p>
        </p:txBody>
      </p:sp>
      <p:pic>
        <p:nvPicPr>
          <p:cNvPr id="88" name="Immagine 6" descr=""/>
          <p:cNvPicPr/>
          <p:nvPr/>
        </p:nvPicPr>
        <p:blipFill>
          <a:blip r:embed="rId2"/>
          <a:stretch/>
        </p:blipFill>
        <p:spPr>
          <a:xfrm>
            <a:off x="70200" y="74160"/>
            <a:ext cx="4327560" cy="1544760"/>
          </a:xfrm>
          <a:prstGeom prst="rect">
            <a:avLst/>
          </a:prstGeom>
          <a:ln w="0">
            <a:noFill/>
          </a:ln>
        </p:spPr>
      </p:pic>
      <p:sp>
        <p:nvSpPr>
          <p:cNvPr id="89" name="Connettore diritto 4"/>
          <p:cNvSpPr/>
          <p:nvPr/>
        </p:nvSpPr>
        <p:spPr>
          <a:xfrm>
            <a:off x="0" y="6260400"/>
            <a:ext cx="12191760" cy="360"/>
          </a:xfrm>
          <a:prstGeom prst="line">
            <a:avLst/>
          </a:prstGeom>
          <a:ln>
            <a:solidFill>
              <a:srgbClr val="0071c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magine 4" descr=""/>
          <p:cNvPicPr/>
          <p:nvPr/>
        </p:nvPicPr>
        <p:blipFill>
          <a:blip r:embed="rId1"/>
          <a:stretch/>
        </p:blipFill>
        <p:spPr>
          <a:xfrm>
            <a:off x="70200" y="74160"/>
            <a:ext cx="4327560" cy="1544760"/>
          </a:xfrm>
          <a:prstGeom prst="rect">
            <a:avLst/>
          </a:prstGeom>
          <a:ln w="0">
            <a:noFill/>
          </a:ln>
        </p:spPr>
      </p:pic>
      <p:sp>
        <p:nvSpPr>
          <p:cNvPr id="91" name="PoljeZBesedilom 7"/>
          <p:cNvSpPr/>
          <p:nvPr/>
        </p:nvSpPr>
        <p:spPr>
          <a:xfrm>
            <a:off x="4399200" y="380880"/>
            <a:ext cx="76453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400" spc="-1" strike="noStrike">
                <a:solidFill>
                  <a:srgbClr val="003399"/>
                </a:solidFill>
                <a:latin typeface="Trebuchet MS"/>
                <a:ea typeface="DejaVu Sans"/>
              </a:rPr>
              <a:t>Luogo della cultura: attraverso quali aspetti si è svolta la valorizzazione del luogo?</a:t>
            </a:r>
            <a:endParaRPr b="0" lang="zxx" sz="2400" spc="-1" strike="noStrike">
              <a:latin typeface="Arial"/>
            </a:endParaRPr>
          </a:p>
        </p:txBody>
      </p:sp>
      <p:sp>
        <p:nvSpPr>
          <p:cNvPr id="92" name="PoljeZBesedilom 12"/>
          <p:cNvSpPr/>
          <p:nvPr/>
        </p:nvSpPr>
        <p:spPr>
          <a:xfrm>
            <a:off x="546840" y="6170760"/>
            <a:ext cx="110890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it-IT" sz="1400" spc="-1" strike="noStrike">
                <a:solidFill>
                  <a:srgbClr val="003399"/>
                </a:solidFill>
                <a:latin typeface="Trebuchet MS"/>
                <a:ea typeface="DejaVu Sans"/>
              </a:rPr>
              <a:t>Evento di sensibilizzazione della lingua e cultura friulana in FVG e Veneto</a:t>
            </a:r>
            <a:endParaRPr b="0" lang="zxx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it-IT" sz="1400" spc="-1" strike="noStrike">
                <a:solidFill>
                  <a:srgbClr val="003399"/>
                </a:solidFill>
                <a:latin typeface="Trebuchet MS"/>
                <a:ea typeface="DejaVu Sans"/>
              </a:rPr>
              <a:t>Udine 18.11.2024</a:t>
            </a:r>
            <a:endParaRPr b="0" lang="zxx" sz="1400" spc="-1" strike="noStrike">
              <a:latin typeface="Arial"/>
            </a:endParaRPr>
          </a:p>
        </p:txBody>
      </p:sp>
      <p:sp>
        <p:nvSpPr>
          <p:cNvPr id="93" name="PoljeZBesedilom 10"/>
          <p:cNvSpPr/>
          <p:nvPr/>
        </p:nvSpPr>
        <p:spPr>
          <a:xfrm>
            <a:off x="550800" y="1988640"/>
            <a:ext cx="110890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rgbClr val="000000"/>
                </a:solidFill>
                <a:latin typeface="Trebuchet MS"/>
                <a:ea typeface="DejaVu Sans"/>
              </a:rPr>
              <a:t>Il posto giusto</a:t>
            </a:r>
            <a:endParaRPr b="0" lang="zxx" sz="3200" spc="-1" strike="noStrike">
              <a:latin typeface="Arial"/>
            </a:endParaRPr>
          </a:p>
        </p:txBody>
      </p:sp>
      <p:sp>
        <p:nvSpPr>
          <p:cNvPr id="94" name="PoljeZBesedilom 11"/>
          <p:cNvSpPr/>
          <p:nvPr/>
        </p:nvSpPr>
        <p:spPr>
          <a:xfrm>
            <a:off x="717840" y="2814480"/>
            <a:ext cx="110890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zxx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Cividale del Friuli: luogo di nascita di Vittorio Podrecca</a:t>
            </a:r>
            <a:endParaRPr b="0" lang="zxx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Città multiculturale e multilinguistica (friulano, italiano, sloveno)</a:t>
            </a:r>
            <a:endParaRPr b="0" lang="zxx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Il C.I.P.S.: un Museo interamente dedicato ai burattini e alle marionette</a:t>
            </a:r>
            <a:endParaRPr b="0" lang="zxx" sz="1800" spc="-1" strike="noStrike">
              <a:latin typeface="Arial"/>
            </a:endParaRPr>
          </a:p>
        </p:txBody>
      </p:sp>
      <p:pic>
        <p:nvPicPr>
          <p:cNvPr id="95" name="Immagine 9" descr=""/>
          <p:cNvPicPr/>
          <p:nvPr/>
        </p:nvPicPr>
        <p:blipFill>
          <a:blip r:embed="rId2"/>
          <a:srcRect l="68" t="7402" r="174" b="88720"/>
          <a:stretch/>
        </p:blipFill>
        <p:spPr>
          <a:xfrm>
            <a:off x="7920" y="6699240"/>
            <a:ext cx="12182760" cy="36000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1000"/>
              </a:srgbClr>
            </a:outerShdw>
          </a:effectLst>
        </p:spPr>
      </p:pic>
      <p:sp>
        <p:nvSpPr>
          <p:cNvPr id="96" name="Connettore diritto 10"/>
          <p:cNvSpPr/>
          <p:nvPr/>
        </p:nvSpPr>
        <p:spPr>
          <a:xfrm>
            <a:off x="7920" y="6159960"/>
            <a:ext cx="12183840" cy="20880"/>
          </a:xfrm>
          <a:prstGeom prst="line">
            <a:avLst/>
          </a:prstGeom>
          <a:ln>
            <a:solidFill>
              <a:srgbClr val="0071c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magine 4" descr=""/>
          <p:cNvPicPr/>
          <p:nvPr/>
        </p:nvPicPr>
        <p:blipFill>
          <a:blip r:embed="rId1"/>
          <a:stretch/>
        </p:blipFill>
        <p:spPr>
          <a:xfrm>
            <a:off x="70200" y="74160"/>
            <a:ext cx="4327560" cy="1544760"/>
          </a:xfrm>
          <a:prstGeom prst="rect">
            <a:avLst/>
          </a:prstGeom>
          <a:ln w="0">
            <a:noFill/>
          </a:ln>
        </p:spPr>
      </p:pic>
      <p:sp>
        <p:nvSpPr>
          <p:cNvPr id="98" name="PoljeZBesedilom 7"/>
          <p:cNvSpPr/>
          <p:nvPr/>
        </p:nvSpPr>
        <p:spPr>
          <a:xfrm>
            <a:off x="4399200" y="380880"/>
            <a:ext cx="76453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400" spc="-1" strike="noStrike">
                <a:solidFill>
                  <a:srgbClr val="003399"/>
                </a:solidFill>
                <a:latin typeface="Trebuchet MS"/>
                <a:ea typeface="DejaVu Sans"/>
              </a:rPr>
              <a:t>Lingua friulana: attraverso quali aspetti si è svolta la valorizzazione della lingua?</a:t>
            </a:r>
            <a:endParaRPr b="0" lang="zxx" sz="2400" spc="-1" strike="noStrike">
              <a:latin typeface="Arial"/>
            </a:endParaRPr>
          </a:p>
        </p:txBody>
      </p:sp>
      <p:sp>
        <p:nvSpPr>
          <p:cNvPr id="99" name="PoljeZBesedilom 12"/>
          <p:cNvSpPr/>
          <p:nvPr/>
        </p:nvSpPr>
        <p:spPr>
          <a:xfrm>
            <a:off x="546840" y="6170760"/>
            <a:ext cx="110890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it-IT" sz="1400" spc="-1" strike="noStrike">
                <a:solidFill>
                  <a:srgbClr val="003399"/>
                </a:solidFill>
                <a:latin typeface="Trebuchet MS"/>
                <a:ea typeface="DejaVu Sans"/>
              </a:rPr>
              <a:t>Evento di sensibilizzazione della lingua e cultura friulana in FVG e Veneto</a:t>
            </a:r>
            <a:endParaRPr b="0" lang="zxx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it-IT" sz="1400" spc="-1" strike="noStrike">
                <a:solidFill>
                  <a:srgbClr val="003399"/>
                </a:solidFill>
                <a:latin typeface="Trebuchet MS"/>
                <a:ea typeface="DejaVu Sans"/>
              </a:rPr>
              <a:t>Udine 18.11.2024</a:t>
            </a:r>
            <a:endParaRPr b="0" lang="zxx" sz="1400" spc="-1" strike="noStrike">
              <a:latin typeface="Arial"/>
            </a:endParaRPr>
          </a:p>
        </p:txBody>
      </p:sp>
      <p:sp>
        <p:nvSpPr>
          <p:cNvPr id="100" name="PoljeZBesedilom 10"/>
          <p:cNvSpPr/>
          <p:nvPr/>
        </p:nvSpPr>
        <p:spPr>
          <a:xfrm>
            <a:off x="550800" y="1988640"/>
            <a:ext cx="110890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rgbClr val="000000"/>
                </a:solidFill>
                <a:latin typeface="Trebuchet MS"/>
                <a:ea typeface="DejaVu Sans"/>
              </a:rPr>
              <a:t>I pipins a no tabain, a cjantin</a:t>
            </a:r>
            <a:endParaRPr b="0" lang="zxx" sz="3200" spc="-1" strike="noStrike">
              <a:latin typeface="Arial"/>
            </a:endParaRPr>
          </a:p>
        </p:txBody>
      </p:sp>
      <p:sp>
        <p:nvSpPr>
          <p:cNvPr id="101" name="PoljeZBesedilom 11"/>
          <p:cNvSpPr/>
          <p:nvPr/>
        </p:nvSpPr>
        <p:spPr>
          <a:xfrm>
            <a:off x="717840" y="2814480"/>
            <a:ext cx="1108908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zxx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Le marionette dei Piccoli di Vittorio Podrecca non parlavano. Per questioni tecniche, artistiche e linguistiche quando le marionette aprivano la bocca... cantavano, invece di conversare amabilmente, o duettare in versi ottonari.</a:t>
            </a:r>
            <a:endParaRPr b="0" lang="zxx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Il pubblico dei Piccoli parlava moltissime lingue, e le marionette rispondevano cantando, spesso in italiano, spesso nelle lingue del posto, con i cantanti del posto.</a:t>
            </a:r>
            <a:endParaRPr b="0" lang="zxx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Eppure non avevano mai cantato in friulano, sebbene la famiglia Podrecca parlasse perfettamente la lingua friulana.</a:t>
            </a:r>
            <a:endParaRPr b="0" lang="zxx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1800" spc="-1" strike="noStrike">
                <a:solidFill>
                  <a:srgbClr val="000000"/>
                </a:solidFill>
                <a:latin typeface="Trebuchet MS"/>
                <a:ea typeface="DejaVu Sans"/>
              </a:rPr>
              <a:t>Con questo progetto PODRECCA PAR FURLAN, per la prima volta le marionette dei Piccoli di Podrecca hanno cantato in lingua friulana: una villotta di Guido Podrecca, e una ninnananna di Pier Paolo Pasolini.</a:t>
            </a:r>
            <a:endParaRPr b="0" lang="zxx" sz="1800" spc="-1" strike="noStrike">
              <a:latin typeface="Arial"/>
            </a:endParaRPr>
          </a:p>
        </p:txBody>
      </p:sp>
      <p:pic>
        <p:nvPicPr>
          <p:cNvPr id="102" name="Immagine 9" descr=""/>
          <p:cNvPicPr/>
          <p:nvPr/>
        </p:nvPicPr>
        <p:blipFill>
          <a:blip r:embed="rId2"/>
          <a:srcRect l="68" t="7402" r="174" b="88720"/>
          <a:stretch/>
        </p:blipFill>
        <p:spPr>
          <a:xfrm>
            <a:off x="7920" y="6699240"/>
            <a:ext cx="12182760" cy="36000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rgbClr val="000000">
                <a:alpha val="1000"/>
              </a:srgbClr>
            </a:outerShdw>
          </a:effectLst>
        </p:spPr>
      </p:pic>
      <p:sp>
        <p:nvSpPr>
          <p:cNvPr id="103" name="Connettore diritto 10"/>
          <p:cNvSpPr/>
          <p:nvPr/>
        </p:nvSpPr>
        <p:spPr>
          <a:xfrm>
            <a:off x="7920" y="6159960"/>
            <a:ext cx="12183840" cy="20880"/>
          </a:xfrm>
          <a:prstGeom prst="line">
            <a:avLst/>
          </a:prstGeom>
          <a:ln>
            <a:solidFill>
              <a:srgbClr val="0071c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oljeZBesedilom 6"/>
          <p:cNvSpPr/>
          <p:nvPr/>
        </p:nvSpPr>
        <p:spPr>
          <a:xfrm>
            <a:off x="550800" y="2034000"/>
            <a:ext cx="110890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sl-SI" sz="2400" spc="-1" strike="noStrike">
                <a:solidFill>
                  <a:srgbClr val="003399"/>
                </a:solidFill>
                <a:latin typeface="Trebuchet MS"/>
                <a:ea typeface="DejaVu Sans"/>
              </a:rPr>
              <a:t>Graciis pal vuestri timp! Grazie per l‘attenzione!</a:t>
            </a:r>
            <a:endParaRPr b="0" lang="zxx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sl-SI" sz="2400" spc="-1" strike="noStrike">
                <a:solidFill>
                  <a:srgbClr val="003399"/>
                </a:solidFill>
                <a:latin typeface="Trebuchet MS"/>
                <a:ea typeface="DejaVu Sans"/>
              </a:rPr>
              <a:t>Hvala za pozornost!</a:t>
            </a:r>
            <a:endParaRPr b="0" lang="zxx" sz="2400" spc="-1" strike="noStrike">
              <a:latin typeface="Arial"/>
            </a:endParaRPr>
          </a:p>
        </p:txBody>
      </p:sp>
      <p:sp>
        <p:nvSpPr>
          <p:cNvPr id="105" name="PoljeZBesedilom 7"/>
          <p:cNvSpPr/>
          <p:nvPr/>
        </p:nvSpPr>
        <p:spPr>
          <a:xfrm>
            <a:off x="550800" y="4506480"/>
            <a:ext cx="110890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sl-SI" sz="2400" spc="-1" strike="noStrike">
                <a:solidFill>
                  <a:srgbClr val="003399"/>
                </a:solidFill>
                <a:latin typeface="Trebuchet MS"/>
                <a:ea typeface="DejaVu Sans"/>
              </a:rPr>
              <a:t>PODRECCA PAR FURLAN</a:t>
            </a:r>
            <a:endParaRPr b="0" lang="zxx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sl-SI" sz="2400" spc="-1" strike="noStrike">
                <a:solidFill>
                  <a:srgbClr val="003399"/>
                </a:solidFill>
                <a:latin typeface="Trebuchet MS"/>
                <a:ea typeface="DejaVu Sans"/>
              </a:rPr>
              <a:t>Michele Polo – Teatro della Sete</a:t>
            </a:r>
            <a:endParaRPr b="0" lang="zxx" sz="2400" spc="-1" strike="noStrike">
              <a:latin typeface="Arial"/>
            </a:endParaRPr>
          </a:p>
        </p:txBody>
      </p:sp>
      <p:sp>
        <p:nvSpPr>
          <p:cNvPr id="106" name="PoljeZBesedilom 9"/>
          <p:cNvSpPr/>
          <p:nvPr/>
        </p:nvSpPr>
        <p:spPr>
          <a:xfrm>
            <a:off x="203400" y="6107400"/>
            <a:ext cx="11089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sl-SI" sz="1800" spc="-1" strike="noStrike">
                <a:solidFill>
                  <a:srgbClr val="ff0000"/>
                </a:solidFill>
                <a:latin typeface="Trebuchet MS"/>
                <a:ea typeface="DejaVu Sans"/>
              </a:rPr>
              <a:t>www.ita-slo.eu/</a:t>
            </a:r>
            <a:r>
              <a:rPr b="0" lang="it-IT" sz="1800" spc="-1" strike="noStrike">
                <a:solidFill>
                  <a:srgbClr val="ff0000"/>
                </a:solidFill>
                <a:latin typeface="Trebuchet MS"/>
                <a:ea typeface="DejaVu Sans"/>
              </a:rPr>
              <a:t>primis</a:t>
            </a:r>
            <a:endParaRPr b="0" lang="zxx" sz="1800" spc="-1" strike="noStrike">
              <a:latin typeface="Arial"/>
            </a:endParaRPr>
          </a:p>
        </p:txBody>
      </p:sp>
      <p:pic>
        <p:nvPicPr>
          <p:cNvPr id="107" name="Immagine 8" descr=""/>
          <p:cNvPicPr/>
          <p:nvPr/>
        </p:nvPicPr>
        <p:blipFill>
          <a:blip r:embed="rId1"/>
          <a:stretch/>
        </p:blipFill>
        <p:spPr>
          <a:xfrm>
            <a:off x="70200" y="74160"/>
            <a:ext cx="4327560" cy="1544760"/>
          </a:xfrm>
          <a:prstGeom prst="rect">
            <a:avLst/>
          </a:prstGeom>
          <a:ln w="0">
            <a:noFill/>
          </a:ln>
        </p:spPr>
      </p:pic>
      <p:pic>
        <p:nvPicPr>
          <p:cNvPr id="108" name="Immagine 1" descr=""/>
          <p:cNvPicPr/>
          <p:nvPr/>
        </p:nvPicPr>
        <p:blipFill>
          <a:blip r:embed="rId2"/>
          <a:stretch/>
        </p:blipFill>
        <p:spPr>
          <a:xfrm>
            <a:off x="-52200" y="6492240"/>
            <a:ext cx="12295440" cy="465480"/>
          </a:xfrm>
          <a:prstGeom prst="rect">
            <a:avLst/>
          </a:prstGeom>
          <a:ln w="0">
            <a:noFill/>
          </a:ln>
        </p:spPr>
      </p:pic>
      <p:sp>
        <p:nvSpPr>
          <p:cNvPr id="109" name="Connettore diritto 11"/>
          <p:cNvSpPr/>
          <p:nvPr/>
        </p:nvSpPr>
        <p:spPr>
          <a:xfrm>
            <a:off x="0" y="6091560"/>
            <a:ext cx="12183840" cy="360"/>
          </a:xfrm>
          <a:prstGeom prst="line">
            <a:avLst/>
          </a:prstGeom>
          <a:ln>
            <a:solidFill>
              <a:srgbClr val="0071c5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C64DAE273A1F498D6067DB154C0F55" ma:contentTypeVersion="0" ma:contentTypeDescription="Creare un nuovo documento." ma:contentTypeScope="" ma:versionID="0bc2c44634b6e6840031e9d48c902f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C84774-7904-4DCE-B426-BB6A833A3C1D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15DD83D-4923-431B-BA01-235B56D69E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105EFE-8670-4321-BD61-74D089C39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3630</TotalTime>
  <Application>LibreOffice/7.3.7.2$Linux_X86_64 LibreOffice_project/30$Build-2</Application>
  <AppVersion>15.0000</AppVersion>
  <Words>128</Words>
  <Paragraphs>26</Paragraphs>
  <Company>CMD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2013-06-03T22:40:08Z</dcterms:created>
  <dc:creator>Cinzia Bertino</dc:creator>
  <dc:description/>
  <dc:language>fur-IT</dc:language>
  <cp:lastModifiedBy>Michele Polo</cp:lastModifiedBy>
  <cp:lastPrinted>2023-11-22T13:33:58Z</cp:lastPrinted>
  <dcterms:modified xsi:type="dcterms:W3CDTF">2024-11-06T15:56:07Z</dcterms:modified>
  <cp:revision>262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0x01010002C64DAE273A1F498D6067DB154C0F55</vt:lpwstr>
  </property>
  <property fmtid="{D5CDD505-2E9C-101B-9397-08002B2CF9AE}" pid="3" name="Notes">
    <vt:i4>2</vt:i4>
  </property>
  <property fmtid="{D5CDD505-2E9C-101B-9397-08002B2CF9AE}" pid="4" name="PresentationFormat">
    <vt:lpwstr>Widescreen</vt:lpwstr>
  </property>
  <property fmtid="{D5CDD505-2E9C-101B-9397-08002B2CF9AE}" pid="5" name="Slides">
    <vt:i4>4</vt:i4>
  </property>
</Properties>
</file>