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51" r:id="rId4"/>
  </p:sldMasterIdLst>
  <p:notesMasterIdLst>
    <p:notesMasterId r:id="rId13"/>
  </p:notesMasterIdLst>
  <p:handoutMasterIdLst>
    <p:handoutMasterId r:id="rId14"/>
  </p:handoutMasterIdLst>
  <p:sldIdLst>
    <p:sldId id="259" r:id="rId5"/>
    <p:sldId id="288" r:id="rId6"/>
    <p:sldId id="293" r:id="rId7"/>
    <p:sldId id="292" r:id="rId8"/>
    <p:sldId id="296" r:id="rId9"/>
    <p:sldId id="295" r:id="rId10"/>
    <p:sldId id="294" r:id="rId11"/>
    <p:sldId id="287" r:id="rId12"/>
  </p:sldIdLst>
  <p:sldSz cx="12192000" cy="6858000"/>
  <p:notesSz cx="6794500" cy="9906000"/>
  <p:embeddedFontLst>
    <p:embeddedFont>
      <p:font typeface="Trebuchet MS" panose="020B0603020202020204" pitchFamily="3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47" userDrawn="1">
          <p15:clr>
            <a:srgbClr val="A4A3A4"/>
          </p15:clr>
        </p15:guide>
        <p15:guide id="3" pos="7333" userDrawn="1">
          <p15:clr>
            <a:srgbClr val="A4A3A4"/>
          </p15:clr>
        </p15:guide>
        <p15:guide id="4" orient="horz" pos="3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Murovec"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DFF8C"/>
    <a:srgbClr val="00E266"/>
    <a:srgbClr val="00FF65"/>
    <a:srgbClr val="FEE3A1"/>
    <a:srgbClr val="FF5050"/>
    <a:srgbClr val="DA5050"/>
    <a:srgbClr val="00E668"/>
    <a:srgbClr val="EA7116"/>
    <a:srgbClr val="FBE4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0" autoAdjust="0"/>
    <p:restoredTop sz="94717" autoAdjust="0"/>
  </p:normalViewPr>
  <p:slideViewPr>
    <p:cSldViewPr snapToGrid="0" snapToObjects="1" showGuides="1">
      <p:cViewPr varScale="1">
        <p:scale>
          <a:sx n="107" d="100"/>
          <a:sy n="107" d="100"/>
        </p:scale>
        <p:origin x="774" y="96"/>
      </p:cViewPr>
      <p:guideLst>
        <p:guide orient="horz" pos="323"/>
        <p:guide pos="347"/>
        <p:guide pos="7333"/>
        <p:guide orient="horz" pos="397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AEE6057C-8CEC-4446-98D8-2A07D60C60EB}" type="datetimeFigureOut">
              <a:rPr lang="it-IT"/>
              <a:pPr/>
              <a:t>17/11/2024</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1F7F3FF4-5E08-DE4D-B923-6FF453A9FFE6}" type="slidenum">
              <a:rPr/>
              <a:pPr/>
              <a:t>‹N›</a:t>
            </a:fld>
            <a:endParaRPr lang="en-US"/>
          </a:p>
        </p:txBody>
      </p:sp>
    </p:spTree>
    <p:extLst>
      <p:ext uri="{BB962C8B-B14F-4D97-AF65-F5344CB8AC3E}">
        <p14:creationId xmlns:p14="http://schemas.microsoft.com/office/powerpoint/2010/main" val="3792096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7198F82C-5BD3-2E40-BD4B-8257262AA71E}" type="datetimeFigureOut">
              <a:rPr lang="it-IT"/>
              <a:pPr/>
              <a:t>17/11/2024</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43C4EEF9-8B0F-D542-A06D-2E8CBED689D6}" type="slidenum">
              <a:rPr/>
              <a:pPr/>
              <a:t>‹N›</a:t>
            </a:fld>
            <a:endParaRPr lang="en-US"/>
          </a:p>
        </p:txBody>
      </p:sp>
    </p:spTree>
    <p:extLst>
      <p:ext uri="{BB962C8B-B14F-4D97-AF65-F5344CB8AC3E}">
        <p14:creationId xmlns:p14="http://schemas.microsoft.com/office/powerpoint/2010/main" val="143921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3C4EEF9-8B0F-D542-A06D-2E8CBED689D6}" type="slidenum">
              <a:rPr lang="sl-SI" smtClean="0"/>
              <a:pPr/>
              <a:t>1</a:t>
            </a:fld>
            <a:endParaRPr lang="sl-SI"/>
          </a:p>
        </p:txBody>
      </p:sp>
    </p:spTree>
    <p:extLst>
      <p:ext uri="{BB962C8B-B14F-4D97-AF65-F5344CB8AC3E}">
        <p14:creationId xmlns:p14="http://schemas.microsoft.com/office/powerpoint/2010/main" val="7848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3C4EEF9-8B0F-D542-A06D-2E8CBED689D6}" type="slidenum">
              <a:rPr lang="sl-SI" smtClean="0"/>
              <a:pPr/>
              <a:t>8</a:t>
            </a:fld>
            <a:endParaRPr lang="sl-SI"/>
          </a:p>
        </p:txBody>
      </p:sp>
    </p:spTree>
    <p:extLst>
      <p:ext uri="{BB962C8B-B14F-4D97-AF65-F5344CB8AC3E}">
        <p14:creationId xmlns:p14="http://schemas.microsoft.com/office/powerpoint/2010/main" val="384921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60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10" name="Diagram poteka: zakasnitev 9">
            <a:extLst>
              <a:ext uri="{FF2B5EF4-FFF2-40B4-BE49-F238E27FC236}">
                <a16:creationId xmlns:a16="http://schemas.microsoft.com/office/drawing/2014/main" id="{35D9C49F-1F2A-4263-9787-5D411C073C47}"/>
              </a:ext>
            </a:extLst>
          </p:cNvPr>
          <p:cNvSpPr/>
          <p:nvPr userDrawn="1"/>
        </p:nvSpPr>
        <p:spPr>
          <a:xfrm rot="16200000">
            <a:off x="5638800" y="304800"/>
            <a:ext cx="914400" cy="12192000"/>
          </a:xfrm>
          <a:prstGeom prst="flowChartDelay">
            <a:avLst/>
          </a:prstGeom>
          <a:solidFill>
            <a:srgbClr val="98C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1" name="TextBox 6">
            <a:extLst>
              <a:ext uri="{FF2B5EF4-FFF2-40B4-BE49-F238E27FC236}">
                <a16:creationId xmlns:a16="http://schemas.microsoft.com/office/drawing/2014/main" id="{0307371D-709E-4CC4-AFE8-FA14A27F858C}"/>
              </a:ext>
            </a:extLst>
          </p:cNvPr>
          <p:cNvSpPr txBox="1"/>
          <p:nvPr userDrawn="1"/>
        </p:nvSpPr>
        <p:spPr>
          <a:xfrm>
            <a:off x="10840277" y="6376025"/>
            <a:ext cx="742123" cy="246221"/>
          </a:xfrm>
          <a:prstGeom prst="rect">
            <a:avLst/>
          </a:prstGeom>
          <a:noFill/>
        </p:spPr>
        <p:txBody>
          <a:bodyPr wrap="square" rtlCol="0">
            <a:spAutoFit/>
          </a:bodyPr>
          <a:lstStyle/>
          <a:p>
            <a:pPr algn="r"/>
            <a:fld id="{4962B57C-9EB6-46E6-A35F-EFD6DBA17D5E}" type="slidenum">
              <a:rPr lang="de-DE" sz="1000" smtClean="0">
                <a:latin typeface="Trebuchet MS" panose="020B0603020202020204" pitchFamily="34" charset="0"/>
              </a:rPr>
              <a:pPr algn="r"/>
              <a:t>‹N›</a:t>
            </a:fld>
            <a:endParaRPr lang="de-DE" sz="1000" dirty="0">
              <a:latin typeface="Trebuchet MS" panose="020B0603020202020204" pitchFamily="34" charset="0"/>
            </a:endParaRPr>
          </a:p>
        </p:txBody>
      </p:sp>
      <p:pic>
        <p:nvPicPr>
          <p:cNvPr id="3" name="Immagine 2">
            <a:extLst>
              <a:ext uri="{FF2B5EF4-FFF2-40B4-BE49-F238E27FC236}">
                <a16:creationId xmlns:a16="http://schemas.microsoft.com/office/drawing/2014/main" id="{4A1144CE-C608-4905-B256-D75FD1BED579}"/>
              </a:ext>
            </a:extLst>
          </p:cNvPr>
          <p:cNvPicPr>
            <a:picLocks noChangeAspect="1"/>
          </p:cNvPicPr>
          <p:nvPr userDrawn="1"/>
        </p:nvPicPr>
        <p:blipFill>
          <a:blip r:embed="rId2"/>
          <a:stretch>
            <a:fillRect/>
          </a:stretch>
        </p:blipFill>
        <p:spPr>
          <a:xfrm>
            <a:off x="121919" y="121919"/>
            <a:ext cx="2995243" cy="1472820"/>
          </a:xfrm>
          <a:prstGeom prst="rect">
            <a:avLst/>
          </a:prstGeom>
        </p:spPr>
      </p:pic>
    </p:spTree>
    <p:extLst>
      <p:ext uri="{BB962C8B-B14F-4D97-AF65-F5344CB8AC3E}">
        <p14:creationId xmlns:p14="http://schemas.microsoft.com/office/powerpoint/2010/main" val="9867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642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856537"/>
      </p:ext>
    </p:extLst>
  </p:cSld>
  <p:clrMap bg1="lt1" tx1="dk1" bg2="lt2" tx2="dk2" accent1="accent1" accent2="accent2" accent3="accent3" accent4="accent4" accent5="accent5" accent6="accent6" hlink="hlink" folHlink="folHlink"/>
  <p:sldLayoutIdLst>
    <p:sldLayoutId id="2147483652" r:id="rId1"/>
    <p:sldLayoutId id="2147483683" r:id="rId2"/>
    <p:sldLayoutId id="2147483684" r:id="rId3"/>
  </p:sldLayoutIdLst>
  <p:hf hdr="0" ftr="0"/>
  <p:txStyles>
    <p:titleStyle>
      <a:lvl1pPr algn="l" defTabSz="457200" rtl="0" eaLnBrk="1" latinLnBrk="0" hangingPunct="1">
        <a:spcBef>
          <a:spcPct val="0"/>
        </a:spcBef>
        <a:buNone/>
        <a:defRPr sz="3200" kern="1200" baseline="0">
          <a:solidFill>
            <a:schemeClr val="accent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Verdana"/>
          <a:ea typeface="+mn-ea"/>
          <a:cs typeface="Verdana"/>
        </a:defRPr>
      </a:lvl1pPr>
      <a:lvl2pPr marL="742950" indent="-285750" algn="l" defTabSz="457200" rtl="0" eaLnBrk="1" latinLnBrk="0" hangingPunct="1">
        <a:spcBef>
          <a:spcPct val="20000"/>
        </a:spcBef>
        <a:buFont typeface="Courier New" panose="02070309020205020404" pitchFamily="49" charset="0"/>
        <a:buChar char="o"/>
        <a:defRPr sz="2400" kern="1200">
          <a:solidFill>
            <a:schemeClr val="tx1"/>
          </a:solidFill>
          <a:latin typeface="Verdana"/>
          <a:ea typeface="+mn-ea"/>
          <a:cs typeface="Verdana"/>
        </a:defRPr>
      </a:lvl2pPr>
      <a:lvl3pPr marL="1143000" indent="-228600" algn="l" defTabSz="457200" rtl="0" eaLnBrk="1" latinLnBrk="0" hangingPunct="1">
        <a:spcBef>
          <a:spcPct val="20000"/>
        </a:spcBef>
        <a:buFont typeface="Wingdings" panose="05000000000000000000" pitchFamily="2" charset="2"/>
        <a:buChar char="Ø"/>
        <a:defRPr sz="1800" kern="1200">
          <a:solidFill>
            <a:schemeClr val="tx1"/>
          </a:solidFill>
          <a:latin typeface="Verdana"/>
          <a:ea typeface="+mn-ea"/>
          <a:cs typeface="Verdana"/>
        </a:defRPr>
      </a:lvl3pPr>
      <a:lvl4pPr marL="1600200" indent="-228600" algn="l" defTabSz="457200" rtl="0" eaLnBrk="1" latinLnBrk="0" hangingPunct="1">
        <a:spcBef>
          <a:spcPct val="20000"/>
        </a:spcBef>
        <a:buFont typeface="Symbol" panose="05050102010706020507" pitchFamily="18" charset="2"/>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Presidente@amideriachiozza.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2000" b="-22000"/>
          </a:stretch>
        </a:blipFill>
        <a:effectLst/>
      </p:bgPr>
    </p:bg>
    <p:spTree>
      <p:nvGrpSpPr>
        <p:cNvPr id="1" name=""/>
        <p:cNvGrpSpPr/>
        <p:nvPr/>
      </p:nvGrpSpPr>
      <p:grpSpPr>
        <a:xfrm>
          <a:off x="0" y="0"/>
          <a:ext cx="0" cy="0"/>
          <a:chOff x="0" y="0"/>
          <a:chExt cx="0" cy="0"/>
        </a:xfrm>
      </p:grpSpPr>
      <p:sp>
        <p:nvSpPr>
          <p:cNvPr id="23" name="PoljeZBesedilom 22">
            <a:extLst>
              <a:ext uri="{FF2B5EF4-FFF2-40B4-BE49-F238E27FC236}">
                <a16:creationId xmlns:a16="http://schemas.microsoft.com/office/drawing/2014/main" id="{FBFD9D4F-A8D1-453E-90A8-4B5119DBFA65}"/>
              </a:ext>
            </a:extLst>
          </p:cNvPr>
          <p:cNvSpPr txBox="1"/>
          <p:nvPr/>
        </p:nvSpPr>
        <p:spPr>
          <a:xfrm>
            <a:off x="550859" y="2219698"/>
            <a:ext cx="11090275" cy="1200329"/>
          </a:xfrm>
          <a:prstGeom prst="rect">
            <a:avLst/>
          </a:prstGeom>
          <a:solidFill>
            <a:schemeClr val="bg1">
              <a:alpha val="84000"/>
            </a:schemeClr>
          </a:solidFill>
        </p:spPr>
        <p:txBody>
          <a:bodyPr wrap="square" rtlCol="0">
            <a:spAutoFit/>
          </a:bodyPr>
          <a:lstStyle/>
          <a:p>
            <a:pPr algn="ctr"/>
            <a:r>
              <a:rPr lang="it-IT" sz="3600" b="1" dirty="0">
                <a:latin typeface="Trebuchet MS" panose="020B0603020202020204" pitchFamily="34" charset="0"/>
              </a:rPr>
              <a:t>AMIDE : due donne una fabbrica </a:t>
            </a:r>
          </a:p>
          <a:p>
            <a:pPr algn="ctr"/>
            <a:r>
              <a:rPr lang="it-IT" sz="3600" b="1" dirty="0">
                <a:latin typeface="Trebuchet MS" panose="020B0603020202020204" pitchFamily="34" charset="0"/>
              </a:rPr>
              <a:t>AMIDE : </a:t>
            </a:r>
            <a:r>
              <a:rPr lang="it-IT" sz="3600" b="1" dirty="0" err="1">
                <a:latin typeface="Trebuchet MS" panose="020B0603020202020204" pitchFamily="34" charset="0"/>
              </a:rPr>
              <a:t>dve</a:t>
            </a:r>
            <a:r>
              <a:rPr lang="it-IT" sz="3600" b="1" dirty="0">
                <a:latin typeface="Trebuchet MS" panose="020B0603020202020204" pitchFamily="34" charset="0"/>
              </a:rPr>
              <a:t> </a:t>
            </a:r>
            <a:r>
              <a:rPr lang="it-IT" sz="3600" b="1" dirty="0" err="1">
                <a:latin typeface="Trebuchet MS" panose="020B0603020202020204" pitchFamily="34" charset="0"/>
              </a:rPr>
              <a:t>ženski</a:t>
            </a:r>
            <a:r>
              <a:rPr lang="it-IT" sz="3600" b="1" dirty="0">
                <a:latin typeface="Trebuchet MS" panose="020B0603020202020204" pitchFamily="34" charset="0"/>
              </a:rPr>
              <a:t> </a:t>
            </a:r>
            <a:r>
              <a:rPr lang="it-IT" sz="3600" b="1" dirty="0" err="1">
                <a:latin typeface="Trebuchet MS" panose="020B0603020202020204" pitchFamily="34" charset="0"/>
              </a:rPr>
              <a:t>ena</a:t>
            </a:r>
            <a:r>
              <a:rPr lang="it-IT" sz="3600" b="1" dirty="0">
                <a:latin typeface="Trebuchet MS" panose="020B0603020202020204" pitchFamily="34" charset="0"/>
              </a:rPr>
              <a:t> </a:t>
            </a:r>
            <a:r>
              <a:rPr lang="it-IT" sz="3600" b="1" dirty="0" err="1">
                <a:latin typeface="Trebuchet MS" panose="020B0603020202020204" pitchFamily="34" charset="0"/>
              </a:rPr>
              <a:t>tovarna</a:t>
            </a:r>
            <a:endParaRPr lang="it-IT" sz="3600" b="1" dirty="0">
              <a:latin typeface="Trebuchet MS" panose="020B0603020202020204" pitchFamily="34" charset="0"/>
            </a:endParaRPr>
          </a:p>
        </p:txBody>
      </p:sp>
      <p:sp>
        <p:nvSpPr>
          <p:cNvPr id="24" name="PoljeZBesedilom 23">
            <a:extLst>
              <a:ext uri="{FF2B5EF4-FFF2-40B4-BE49-F238E27FC236}">
                <a16:creationId xmlns:a16="http://schemas.microsoft.com/office/drawing/2014/main" id="{9C2F6873-510C-480A-AB4B-0948DEE9D79F}"/>
              </a:ext>
            </a:extLst>
          </p:cNvPr>
          <p:cNvSpPr txBox="1"/>
          <p:nvPr/>
        </p:nvSpPr>
        <p:spPr>
          <a:xfrm>
            <a:off x="550860" y="4784752"/>
            <a:ext cx="4810033" cy="1046440"/>
          </a:xfrm>
          <a:prstGeom prst="rect">
            <a:avLst/>
          </a:prstGeom>
          <a:solidFill>
            <a:schemeClr val="bg1">
              <a:alpha val="84000"/>
            </a:schemeClr>
          </a:solidFill>
        </p:spPr>
        <p:txBody>
          <a:bodyPr wrap="square" rtlCol="0">
            <a:spAutoFit/>
          </a:bodyPr>
          <a:lstStyle/>
          <a:p>
            <a:r>
              <a:rPr lang="it-IT" sz="2400" dirty="0">
                <a:latin typeface="Trebuchet MS" panose="020B0603020202020204" pitchFamily="34" charset="0"/>
              </a:rPr>
              <a:t>Raffaele Antonio Caltabiano </a:t>
            </a:r>
            <a:r>
              <a:rPr lang="it-IT" sz="2000" dirty="0">
                <a:latin typeface="Trebuchet MS" panose="020B0603020202020204" pitchFamily="34" charset="0"/>
              </a:rPr>
              <a:t>Presidente </a:t>
            </a:r>
            <a:r>
              <a:rPr lang="it-IT" sz="2000" dirty="0" err="1">
                <a:latin typeface="Trebuchet MS" panose="020B0603020202020204" pitchFamily="34" charset="0"/>
              </a:rPr>
              <a:t>Amideria</a:t>
            </a:r>
            <a:r>
              <a:rPr lang="it-IT" sz="2000" dirty="0">
                <a:latin typeface="Trebuchet MS" panose="020B0603020202020204" pitchFamily="34" charset="0"/>
              </a:rPr>
              <a:t> Chiozza </a:t>
            </a:r>
            <a:r>
              <a:rPr lang="it-IT" sz="2000" dirty="0" err="1">
                <a:latin typeface="Trebuchet MS" panose="020B0603020202020204" pitchFamily="34" charset="0"/>
              </a:rPr>
              <a:t>Odv</a:t>
            </a:r>
            <a:endParaRPr lang="it-IT" sz="2400" dirty="0">
              <a:latin typeface="Trebuchet MS" panose="020B0603020202020204" pitchFamily="34" charset="0"/>
            </a:endParaRPr>
          </a:p>
          <a:p>
            <a:r>
              <a:rPr lang="it-IT" sz="1600" dirty="0">
                <a:latin typeface="Trebuchet MS" panose="020B0603020202020204" pitchFamily="34" charset="0"/>
                <a:hlinkClick r:id="rId4"/>
              </a:rPr>
              <a:t>Presidente@amideriachiozza.it</a:t>
            </a:r>
            <a:endParaRPr lang="it-IT" sz="1600" dirty="0">
              <a:latin typeface="Trebuchet MS" panose="020B0603020202020204" pitchFamily="34" charset="0"/>
            </a:endParaRPr>
          </a:p>
        </p:txBody>
      </p:sp>
      <p:sp>
        <p:nvSpPr>
          <p:cNvPr id="25" name="PoljeZBesedilom 24">
            <a:extLst>
              <a:ext uri="{FF2B5EF4-FFF2-40B4-BE49-F238E27FC236}">
                <a16:creationId xmlns:a16="http://schemas.microsoft.com/office/drawing/2014/main" id="{B37BBA3B-237C-47AB-AAFD-A064895D46D3}"/>
              </a:ext>
            </a:extLst>
          </p:cNvPr>
          <p:cNvSpPr txBox="1"/>
          <p:nvPr/>
        </p:nvSpPr>
        <p:spPr>
          <a:xfrm>
            <a:off x="-4" y="6273225"/>
            <a:ext cx="12192000" cy="584775"/>
          </a:xfrm>
          <a:prstGeom prst="rect">
            <a:avLst/>
          </a:prstGeom>
          <a:solidFill>
            <a:schemeClr val="bg1">
              <a:alpha val="84000"/>
            </a:schemeClr>
          </a:solidFill>
        </p:spPr>
        <p:txBody>
          <a:bodyPr wrap="square" rtlCol="0">
            <a:spAutoFit/>
          </a:bodyPr>
          <a:lstStyle/>
          <a:p>
            <a:pPr algn="ctr"/>
            <a:r>
              <a:rPr lang="it-IT" sz="1600" b="1" dirty="0">
                <a:solidFill>
                  <a:srgbClr val="003399"/>
                </a:solidFill>
                <a:latin typeface="Trebuchet MS" panose="020B0603020202020204" pitchFamily="34" charset="0"/>
              </a:rPr>
              <a:t>Evento di sensibilizzazione della lingua e cultura friulana in FVG e Veneto</a:t>
            </a:r>
          </a:p>
          <a:p>
            <a:pPr algn="ctr"/>
            <a:r>
              <a:rPr lang="it-IT" sz="1600" b="1" dirty="0">
                <a:solidFill>
                  <a:srgbClr val="003399"/>
                </a:solidFill>
                <a:latin typeface="Trebuchet MS" panose="020B0603020202020204" pitchFamily="34" charset="0"/>
              </a:rPr>
              <a:t>Udine 18.11.2024</a:t>
            </a:r>
            <a:endParaRPr lang="sl-SI" sz="1600" b="1" dirty="0">
              <a:solidFill>
                <a:srgbClr val="003399"/>
              </a:solidFill>
              <a:latin typeface="Trebuchet MS" panose="020B0603020202020204" pitchFamily="34" charset="0"/>
            </a:endParaRPr>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cxnSp>
        <p:nvCxnSpPr>
          <p:cNvPr id="5" name="Connettore diritto 4"/>
          <p:cNvCxnSpPr/>
          <p:nvPr/>
        </p:nvCxnSpPr>
        <p:spPr>
          <a:xfrm>
            <a:off x="0" y="6260529"/>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15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C9DF1E6A-1F65-40C1-B557-A7DFBA256DDC}"/>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Luogo della cultura: attraverso quali aspetti si è svolta la valorizzazione del luogo?</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20D6F53D-BD67-4D29-84BF-3BD613FFACB2}"/>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sp>
        <p:nvSpPr>
          <p:cNvPr id="3" name="CasellaDiTesto 2">
            <a:extLst>
              <a:ext uri="{FF2B5EF4-FFF2-40B4-BE49-F238E27FC236}">
                <a16:creationId xmlns:a16="http://schemas.microsoft.com/office/drawing/2014/main" id="{6FA85DD3-E17A-97DE-32A6-F925A2275031}"/>
              </a:ext>
            </a:extLst>
          </p:cNvPr>
          <p:cNvSpPr txBox="1"/>
          <p:nvPr/>
        </p:nvSpPr>
        <p:spPr>
          <a:xfrm>
            <a:off x="628638" y="1561870"/>
            <a:ext cx="11259672" cy="4762842"/>
          </a:xfrm>
          <a:prstGeom prst="rect">
            <a:avLst/>
          </a:prstGeom>
          <a:noFill/>
        </p:spPr>
        <p:txBody>
          <a:bodyPr wrap="square">
            <a:spAutoFit/>
          </a:bodyPr>
          <a:lstStyle/>
          <a:p>
            <a:pPr lvl="8"/>
            <a:r>
              <a:rPr lang="it-IT" dirty="0"/>
              <a:t> nata nel febbraio di 10 anni fa con lo scopo, di studiare, salvaguardare e valorizzare il patrimonio industriale costituito </a:t>
            </a:r>
            <a:r>
              <a:rPr lang="it-IT" dirty="0" err="1"/>
              <a:t>dall</a:t>
            </a:r>
            <a:r>
              <a:rPr lang="it-IT" dirty="0"/>
              <a:t> ‘</a:t>
            </a:r>
            <a:r>
              <a:rPr lang="it-IT" dirty="0" err="1"/>
              <a:t>Amideria</a:t>
            </a:r>
            <a:r>
              <a:rPr lang="it-IT" dirty="0"/>
              <a:t> Chiozza sita in località La Fredda del Comune di Ruda. </a:t>
            </a:r>
          </a:p>
          <a:p>
            <a:r>
              <a:rPr lang="it-IT" dirty="0"/>
              <a:t>L’obiettivo era ed è quello di ridare vita ad un patrimonio industriale composto da una dimensione materiale e da una dimensione immateriale utilizzando vari strumenti , ad esempio quest’anno ha organizzato, durante la settimana dedicata alla lingua friulana, le visite al Museo MACH ed all’</a:t>
            </a:r>
            <a:r>
              <a:rPr lang="it-IT" dirty="0" err="1"/>
              <a:t>Amideria</a:t>
            </a:r>
            <a:r>
              <a:rPr lang="it-IT" dirty="0"/>
              <a:t> guidate in lingua friulana.</a:t>
            </a:r>
          </a:p>
          <a:p>
            <a:endParaRPr lang="it-IT" sz="500" dirty="0"/>
          </a:p>
          <a:p>
            <a:r>
              <a:rPr lang="it-IT" dirty="0"/>
              <a:t>Nella visita si racconta la storia della fabbrica e di chi per generazioni vi ha lavorato contribuendo alla cultura del lavoro :  componente essenziale della vita sociale in Friuli e la sua conoscenza , di come si è sviluppata ed evoluta negli anni costituisce una promozione diretta dei luoghi del lavoro.</a:t>
            </a:r>
          </a:p>
          <a:p>
            <a:endParaRPr lang="it-IT" sz="1100" dirty="0"/>
          </a:p>
          <a:p>
            <a:r>
              <a:rPr lang="it-IT" dirty="0"/>
              <a:t>Lavoro svolto da uomini ma soprattutto donne che alternavano il duro lavoro dei campi nella Bassa Friulana a un altrettanto duro, ma retribuito, lavoro in fabbrica. </a:t>
            </a:r>
          </a:p>
          <a:p>
            <a:endParaRPr lang="it-IT" sz="1050" dirty="0"/>
          </a:p>
          <a:p>
            <a:r>
              <a:rPr lang="it-IT" dirty="0"/>
              <a:t>L’innovazione è stata quindi raccontare della cultura del lavoro tramite il colloquio tra due donne operaie, ove la lingua friulana è l’espressione più intima della cultura, una cultura fatta di piccole cose ma di grandi sentimenti: uno spaccato raccontato sulla scena di una vita di lavoro, di dedizione la lavoro e di situazioni comuni affrontate con saggezza.</a:t>
            </a:r>
          </a:p>
          <a:p>
            <a:endParaRPr lang="it-IT" dirty="0"/>
          </a:p>
        </p:txBody>
      </p:sp>
      <p:pic>
        <p:nvPicPr>
          <p:cNvPr id="4" name="Immagine 3">
            <a:extLst>
              <a:ext uri="{FF2B5EF4-FFF2-40B4-BE49-F238E27FC236}">
                <a16:creationId xmlns:a16="http://schemas.microsoft.com/office/drawing/2014/main" id="{548868A2-B28F-89C4-BDFF-804F63C41DCD}"/>
              </a:ext>
            </a:extLst>
          </p:cNvPr>
          <p:cNvPicPr>
            <a:picLocks noChangeAspect="1"/>
          </p:cNvPicPr>
          <p:nvPr/>
        </p:nvPicPr>
        <p:blipFill>
          <a:blip r:embed="rId4"/>
          <a:stretch>
            <a:fillRect/>
          </a:stretch>
        </p:blipFill>
        <p:spPr>
          <a:xfrm>
            <a:off x="421353" y="1518473"/>
            <a:ext cx="3862107" cy="930242"/>
          </a:xfrm>
          <a:prstGeom prst="rect">
            <a:avLst/>
          </a:prstGeom>
        </p:spPr>
      </p:pic>
    </p:spTree>
    <p:extLst>
      <p:ext uri="{BB962C8B-B14F-4D97-AF65-F5344CB8AC3E}">
        <p14:creationId xmlns:p14="http://schemas.microsoft.com/office/powerpoint/2010/main" val="399681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01E17-B197-B208-6413-D97749DF44D8}"/>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E5E94AB0-73C9-A55C-EEBB-EF45AAE1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60F8D527-0D43-2950-11F6-B9064F3110CF}"/>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Lingua friulana: attraverso quali aspetti si è svolta la valorizzazione della lingua?</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AF437094-088F-9F57-C207-77AD55A12487}"/>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a:extLst>
              <a:ext uri="{FF2B5EF4-FFF2-40B4-BE49-F238E27FC236}">
                <a16:creationId xmlns:a16="http://schemas.microsoft.com/office/drawing/2014/main" id="{DFEE174B-8558-AA9E-0D70-72328A025465}"/>
              </a:ext>
            </a:extLst>
          </p:cNvPr>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a:extLst>
              <a:ext uri="{FF2B5EF4-FFF2-40B4-BE49-F238E27FC236}">
                <a16:creationId xmlns:a16="http://schemas.microsoft.com/office/drawing/2014/main" id="{E55C0839-F581-90C8-FDCB-8EBA1C0463AB}"/>
              </a:ext>
            </a:extLst>
          </p:cNvPr>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a16="http://schemas.microsoft.com/office/drawing/2014/main" id="{15C609E6-46B1-2608-C1D2-EE3145F9E59C}"/>
              </a:ext>
            </a:extLst>
          </p:cNvPr>
          <p:cNvPicPr>
            <a:picLocks noChangeAspect="1"/>
          </p:cNvPicPr>
          <p:nvPr/>
        </p:nvPicPr>
        <p:blipFill>
          <a:blip r:embed="rId4"/>
          <a:stretch>
            <a:fillRect/>
          </a:stretch>
        </p:blipFill>
        <p:spPr>
          <a:xfrm>
            <a:off x="7250592" y="1777237"/>
            <a:ext cx="3847714" cy="3729717"/>
          </a:xfrm>
          <a:prstGeom prst="rect">
            <a:avLst/>
          </a:prstGeom>
        </p:spPr>
      </p:pic>
      <p:pic>
        <p:nvPicPr>
          <p:cNvPr id="8" name="Immagine 7">
            <a:extLst>
              <a:ext uri="{FF2B5EF4-FFF2-40B4-BE49-F238E27FC236}">
                <a16:creationId xmlns:a16="http://schemas.microsoft.com/office/drawing/2014/main" id="{1D972255-AD7E-9492-FDE8-B11F909380E6}"/>
              </a:ext>
            </a:extLst>
          </p:cNvPr>
          <p:cNvPicPr>
            <a:picLocks noChangeAspect="1"/>
          </p:cNvPicPr>
          <p:nvPr/>
        </p:nvPicPr>
        <p:blipFill>
          <a:blip r:embed="rId5"/>
          <a:stretch>
            <a:fillRect/>
          </a:stretch>
        </p:blipFill>
        <p:spPr>
          <a:xfrm>
            <a:off x="3338513" y="1532309"/>
            <a:ext cx="3143250" cy="4219575"/>
          </a:xfrm>
          <a:prstGeom prst="rect">
            <a:avLst/>
          </a:prstGeom>
        </p:spPr>
      </p:pic>
    </p:spTree>
    <p:extLst>
      <p:ext uri="{BB962C8B-B14F-4D97-AF65-F5344CB8AC3E}">
        <p14:creationId xmlns:p14="http://schemas.microsoft.com/office/powerpoint/2010/main" val="87598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C9DF1E6A-1F65-40C1-B557-A7DFBA256DDC}"/>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Lingua friulana: attraverso quali aspetti si è svolta la valorizzazione della lingua?</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20D6F53D-BD67-4D29-84BF-3BD613FFACB2}"/>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0C1B0BB4-0C4C-345B-C071-F4B0020BE6CF}"/>
              </a:ext>
            </a:extLst>
          </p:cNvPr>
          <p:cNvPicPr>
            <a:picLocks noChangeAspect="1"/>
          </p:cNvPicPr>
          <p:nvPr/>
        </p:nvPicPr>
        <p:blipFill>
          <a:blip r:embed="rId4"/>
          <a:stretch>
            <a:fillRect/>
          </a:stretch>
        </p:blipFill>
        <p:spPr>
          <a:xfrm>
            <a:off x="268941" y="1770569"/>
            <a:ext cx="2566438" cy="3640655"/>
          </a:xfrm>
          <a:prstGeom prst="rect">
            <a:avLst/>
          </a:prstGeom>
        </p:spPr>
      </p:pic>
      <p:sp>
        <p:nvSpPr>
          <p:cNvPr id="8" name="CasellaDiTesto 7">
            <a:extLst>
              <a:ext uri="{FF2B5EF4-FFF2-40B4-BE49-F238E27FC236}">
                <a16:creationId xmlns:a16="http://schemas.microsoft.com/office/drawing/2014/main" id="{618F6634-8287-BC21-0F4F-543180172151}"/>
              </a:ext>
            </a:extLst>
          </p:cNvPr>
          <p:cNvSpPr txBox="1"/>
          <p:nvPr/>
        </p:nvSpPr>
        <p:spPr>
          <a:xfrm>
            <a:off x="3122250" y="1384554"/>
            <a:ext cx="8800809" cy="4124206"/>
          </a:xfrm>
          <a:prstGeom prst="rect">
            <a:avLst/>
          </a:prstGeom>
          <a:noFill/>
        </p:spPr>
        <p:txBody>
          <a:bodyPr wrap="square">
            <a:spAutoFit/>
          </a:bodyPr>
          <a:lstStyle/>
          <a:p>
            <a:r>
              <a:rPr lang="it-IT" sz="2800" b="1" dirty="0"/>
              <a:t>AMIDA </a:t>
            </a:r>
          </a:p>
          <a:p>
            <a:r>
              <a:rPr lang="it-IT" dirty="0"/>
              <a:t>Due donne . Sono state colleghe di lavoro nella </a:t>
            </a:r>
            <a:r>
              <a:rPr lang="it-IT" dirty="0" err="1"/>
              <a:t>Amideria</a:t>
            </a:r>
            <a:r>
              <a:rPr lang="it-IT" dirty="0"/>
              <a:t> «L. Chiozza», e ora si ritrovano in un ospizio dei dintorni, una –la più giovane- appena assunta come ausiliaria, l’altra ricoverata e in preda a una insorgente demenza. Si sviluppa uno strano rapporto basato sul racconto di ciò che avveniva nella fabbrica di amido negli anni ‘30, una rievocazione che mescola un tragico incidente mortale, una storia adulterina, una chiacchierata gravidanza, tutto ciò in una fabbrica che dette lavoro a un Comune intero e produsse per oltre un secolo un amido di primissima qualità, richiesto dovunque in Italia e all’estero. </a:t>
            </a:r>
          </a:p>
          <a:p>
            <a:r>
              <a:rPr lang="it-IT" dirty="0"/>
              <a:t>Emerge parallelamente la vicenda di un’orfana, adottata all’età di due anni e divisa fra l’amore ricevuto dai nuovi genitori e l’insopprimibile esigenza di risalire alle origini naturali della propria esistenza. </a:t>
            </a:r>
          </a:p>
          <a:p>
            <a:r>
              <a:rPr lang="it-IT" dirty="0"/>
              <a:t>Una vicenda in cui l’amore si coniuga con l’altruismo, con la pietà e con il silenzio. </a:t>
            </a:r>
          </a:p>
          <a:p>
            <a:r>
              <a:rPr lang="it-IT" dirty="0"/>
              <a:t>Sullo sfondo gli anni migliori di questo opificio appartenente ormai all’archeologia industriale friulana e oggetto di un’opera di conservazione del suo patrimonio materiale e immateriale</a:t>
            </a:r>
          </a:p>
        </p:txBody>
      </p:sp>
    </p:spTree>
    <p:extLst>
      <p:ext uri="{BB962C8B-B14F-4D97-AF65-F5344CB8AC3E}">
        <p14:creationId xmlns:p14="http://schemas.microsoft.com/office/powerpoint/2010/main" val="188191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018596-0DD9-B122-EB28-66987F0A6F4E}"/>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124C93E3-D076-69B7-5715-BD17A6C6C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E6786A9B-B821-D705-5309-D9DC327D2284}"/>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Lingua friulana: attraverso quali aspetti si è svolta la valorizzazione della lingua?</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28793178-8A4B-C11D-4CC3-5ABF84476D8F}"/>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a:extLst>
              <a:ext uri="{FF2B5EF4-FFF2-40B4-BE49-F238E27FC236}">
                <a16:creationId xmlns:a16="http://schemas.microsoft.com/office/drawing/2014/main" id="{24655E89-4825-5086-EEBA-B96ED6C77BBB}"/>
              </a:ext>
            </a:extLst>
          </p:cNvPr>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a:extLst>
              <a:ext uri="{FF2B5EF4-FFF2-40B4-BE49-F238E27FC236}">
                <a16:creationId xmlns:a16="http://schemas.microsoft.com/office/drawing/2014/main" id="{20470C95-329B-499C-2250-9B68FC8AEE07}"/>
              </a:ext>
            </a:extLst>
          </p:cNvPr>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94139A57-5810-BA18-424C-6A1A22CC22D7}"/>
              </a:ext>
            </a:extLst>
          </p:cNvPr>
          <p:cNvSpPr txBox="1"/>
          <p:nvPr/>
        </p:nvSpPr>
        <p:spPr>
          <a:xfrm>
            <a:off x="447761" y="2579990"/>
            <a:ext cx="11304482" cy="464871"/>
          </a:xfrm>
          <a:prstGeom prst="rect">
            <a:avLst/>
          </a:prstGeom>
          <a:noFill/>
        </p:spPr>
        <p:txBody>
          <a:bodyPr wrap="square">
            <a:spAutoFit/>
          </a:bodyPr>
          <a:lstStyle/>
          <a:p>
            <a:pPr>
              <a:lnSpc>
                <a:spcPct val="150000"/>
              </a:lnSpc>
            </a:pPr>
            <a:r>
              <a:rPr lang="it-IT" dirty="0"/>
              <a:t>Il progetto Amida è nato nel 2016</a:t>
            </a:r>
          </a:p>
        </p:txBody>
      </p:sp>
      <p:pic>
        <p:nvPicPr>
          <p:cNvPr id="3" name="Immagine 2">
            <a:extLst>
              <a:ext uri="{FF2B5EF4-FFF2-40B4-BE49-F238E27FC236}">
                <a16:creationId xmlns:a16="http://schemas.microsoft.com/office/drawing/2014/main" id="{6103A6D4-4C21-3096-E8B4-2016BF610AE0}"/>
              </a:ext>
            </a:extLst>
          </p:cNvPr>
          <p:cNvPicPr>
            <a:picLocks noChangeAspect="1"/>
          </p:cNvPicPr>
          <p:nvPr/>
        </p:nvPicPr>
        <p:blipFill>
          <a:blip r:embed="rId4"/>
          <a:stretch>
            <a:fillRect/>
          </a:stretch>
        </p:blipFill>
        <p:spPr>
          <a:xfrm>
            <a:off x="4258084" y="1561729"/>
            <a:ext cx="3207708" cy="4388034"/>
          </a:xfrm>
          <a:prstGeom prst="rect">
            <a:avLst/>
          </a:prstGeom>
        </p:spPr>
      </p:pic>
      <p:pic>
        <p:nvPicPr>
          <p:cNvPr id="9" name="Immagine 8">
            <a:extLst>
              <a:ext uri="{FF2B5EF4-FFF2-40B4-BE49-F238E27FC236}">
                <a16:creationId xmlns:a16="http://schemas.microsoft.com/office/drawing/2014/main" id="{E825A3F1-9F43-7D62-0F6C-62399F44E814}"/>
              </a:ext>
            </a:extLst>
          </p:cNvPr>
          <p:cNvPicPr>
            <a:picLocks noChangeAspect="1"/>
          </p:cNvPicPr>
          <p:nvPr/>
        </p:nvPicPr>
        <p:blipFill>
          <a:blip r:embed="rId5"/>
          <a:stretch>
            <a:fillRect/>
          </a:stretch>
        </p:blipFill>
        <p:spPr>
          <a:xfrm>
            <a:off x="7987553" y="2365192"/>
            <a:ext cx="3433698" cy="2757058"/>
          </a:xfrm>
          <a:prstGeom prst="rect">
            <a:avLst/>
          </a:prstGeom>
        </p:spPr>
      </p:pic>
      <p:pic>
        <p:nvPicPr>
          <p:cNvPr id="13" name="Immagine 12">
            <a:extLst>
              <a:ext uri="{FF2B5EF4-FFF2-40B4-BE49-F238E27FC236}">
                <a16:creationId xmlns:a16="http://schemas.microsoft.com/office/drawing/2014/main" id="{97F6E6E9-338C-BF0D-7583-E8AF1775E258}"/>
              </a:ext>
            </a:extLst>
          </p:cNvPr>
          <p:cNvPicPr>
            <a:picLocks noChangeAspect="1"/>
          </p:cNvPicPr>
          <p:nvPr/>
        </p:nvPicPr>
        <p:blipFill>
          <a:blip r:embed="rId6"/>
          <a:stretch>
            <a:fillRect/>
          </a:stretch>
        </p:blipFill>
        <p:spPr>
          <a:xfrm>
            <a:off x="320919" y="3044861"/>
            <a:ext cx="3827650" cy="750065"/>
          </a:xfrm>
          <a:prstGeom prst="rect">
            <a:avLst/>
          </a:prstGeom>
        </p:spPr>
      </p:pic>
    </p:spTree>
    <p:extLst>
      <p:ext uri="{BB962C8B-B14F-4D97-AF65-F5344CB8AC3E}">
        <p14:creationId xmlns:p14="http://schemas.microsoft.com/office/powerpoint/2010/main" val="144788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88513-43D7-7321-560F-4EB8DF031DB3}"/>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23CD35D1-2E30-7533-BDCE-54ECF0D47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5AD81D5B-54DE-ADBB-EB16-B4E05FB3F962}"/>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Lingua friulana: attraverso quali aspetti si è svolta la valorizzazione della lingua?</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209F1084-6C0D-9921-35F6-DDAE86D1D83C}"/>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a:extLst>
              <a:ext uri="{FF2B5EF4-FFF2-40B4-BE49-F238E27FC236}">
                <a16:creationId xmlns:a16="http://schemas.microsoft.com/office/drawing/2014/main" id="{CE9DD9F3-8360-39C5-A576-8F9AE33B7450}"/>
              </a:ext>
            </a:extLst>
          </p:cNvPr>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a:extLst>
              <a:ext uri="{FF2B5EF4-FFF2-40B4-BE49-F238E27FC236}">
                <a16:creationId xmlns:a16="http://schemas.microsoft.com/office/drawing/2014/main" id="{EC94BCE5-A5BD-7D86-4D94-ECA503FE4831}"/>
              </a:ext>
            </a:extLst>
          </p:cNvPr>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88B0E46E-EE31-583A-0DF6-89BD61EFC640}"/>
              </a:ext>
            </a:extLst>
          </p:cNvPr>
          <p:cNvSpPr txBox="1"/>
          <p:nvPr/>
        </p:nvSpPr>
        <p:spPr>
          <a:xfrm>
            <a:off x="735117" y="1948765"/>
            <a:ext cx="6338035" cy="3693319"/>
          </a:xfrm>
          <a:prstGeom prst="rect">
            <a:avLst/>
          </a:prstGeom>
          <a:noFill/>
        </p:spPr>
        <p:txBody>
          <a:bodyPr wrap="square">
            <a:spAutoFit/>
          </a:bodyPr>
          <a:lstStyle/>
          <a:p>
            <a:pPr>
              <a:lnSpc>
                <a:spcPct val="150000"/>
              </a:lnSpc>
            </a:pPr>
            <a:r>
              <a:rPr lang="it-IT" dirty="0"/>
              <a:t>Il progetto Amida a distanza di otto anni dalla prima messa in scena lunedì 21 ottobre alle ore 20.30, Aida </a:t>
            </a:r>
            <a:r>
              <a:rPr lang="it-IT" dirty="0" err="1"/>
              <a:t>Talliente</a:t>
            </a:r>
            <a:r>
              <a:rPr lang="it-IT" dirty="0"/>
              <a:t> ha recitato “Amide “, la versione in lingua friulana.</a:t>
            </a:r>
          </a:p>
          <a:p>
            <a:pPr>
              <a:lnSpc>
                <a:spcPct val="150000"/>
              </a:lnSpc>
            </a:pPr>
            <a:r>
              <a:rPr lang="it-IT" dirty="0"/>
              <a:t>Una </a:t>
            </a:r>
            <a:r>
              <a:rPr lang="it-IT" dirty="0" err="1"/>
              <a:t>piece</a:t>
            </a:r>
            <a:r>
              <a:rPr lang="it-IT" dirty="0"/>
              <a:t> teatrale oggi in lingua friulana su traduzione dell’autore Carlo Tolazzi ,grazie al Progetto Primis Plus , alla Società Filologica Friulana, al Teatro </a:t>
            </a:r>
            <a:r>
              <a:rPr lang="it-IT" dirty="0" err="1"/>
              <a:t>Stabil</a:t>
            </a:r>
            <a:r>
              <a:rPr lang="it-IT" dirty="0"/>
              <a:t> del </a:t>
            </a:r>
            <a:r>
              <a:rPr lang="it-IT" dirty="0" err="1"/>
              <a:t>Friul</a:t>
            </a:r>
            <a:r>
              <a:rPr lang="it-IT" dirty="0"/>
              <a:t> ed al suo direttore Massimo Somaglino e all’attrice Aida </a:t>
            </a:r>
            <a:r>
              <a:rPr lang="it-IT" dirty="0" err="1"/>
              <a:t>Talliente</a:t>
            </a:r>
            <a:r>
              <a:rPr lang="it-IT" dirty="0"/>
              <a:t> , che va ad arricchire il patrimonio culturale del Friuli e della sua lingua.</a:t>
            </a:r>
          </a:p>
          <a:p>
            <a:endParaRPr lang="it-IT" dirty="0"/>
          </a:p>
        </p:txBody>
      </p:sp>
      <p:pic>
        <p:nvPicPr>
          <p:cNvPr id="8" name="Immagine 7">
            <a:extLst>
              <a:ext uri="{FF2B5EF4-FFF2-40B4-BE49-F238E27FC236}">
                <a16:creationId xmlns:a16="http://schemas.microsoft.com/office/drawing/2014/main" id="{93EB5C49-F813-8AFB-3FB3-5E94A63135F9}"/>
              </a:ext>
            </a:extLst>
          </p:cNvPr>
          <p:cNvPicPr>
            <a:picLocks noChangeAspect="1"/>
          </p:cNvPicPr>
          <p:nvPr/>
        </p:nvPicPr>
        <p:blipFill>
          <a:blip r:embed="rId4"/>
          <a:stretch>
            <a:fillRect/>
          </a:stretch>
        </p:blipFill>
        <p:spPr>
          <a:xfrm>
            <a:off x="7792852" y="1327749"/>
            <a:ext cx="3351490" cy="4716672"/>
          </a:xfrm>
          <a:prstGeom prst="rect">
            <a:avLst/>
          </a:prstGeom>
        </p:spPr>
      </p:pic>
    </p:spTree>
    <p:extLst>
      <p:ext uri="{BB962C8B-B14F-4D97-AF65-F5344CB8AC3E}">
        <p14:creationId xmlns:p14="http://schemas.microsoft.com/office/powerpoint/2010/main" val="400785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4EE250-6D82-58B3-EC0D-6771F8F84645}"/>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9449EF88-3D80-0D86-561F-88025C2A2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sp>
        <p:nvSpPr>
          <p:cNvPr id="6" name="PoljeZBesedilom 7">
            <a:extLst>
              <a:ext uri="{FF2B5EF4-FFF2-40B4-BE49-F238E27FC236}">
                <a16:creationId xmlns:a16="http://schemas.microsoft.com/office/drawing/2014/main" id="{B8B32E4F-8657-4B88-CCE7-42E8BCCAD568}"/>
              </a:ext>
            </a:extLst>
          </p:cNvPr>
          <p:cNvSpPr txBox="1"/>
          <p:nvPr/>
        </p:nvSpPr>
        <p:spPr>
          <a:xfrm>
            <a:off x="4399150" y="380879"/>
            <a:ext cx="7646312" cy="830997"/>
          </a:xfrm>
          <a:prstGeom prst="rect">
            <a:avLst/>
          </a:prstGeom>
          <a:noFill/>
        </p:spPr>
        <p:txBody>
          <a:bodyPr wrap="square" rtlCol="0">
            <a:spAutoFit/>
          </a:bodyPr>
          <a:lstStyle/>
          <a:p>
            <a:r>
              <a:rPr lang="it-IT" sz="2400" dirty="0">
                <a:solidFill>
                  <a:srgbClr val="003399"/>
                </a:solidFill>
                <a:latin typeface="Trebuchet MS" panose="020B0603020202020204" pitchFamily="34" charset="0"/>
              </a:rPr>
              <a:t>Lingua friulana: attraverso quali aspetti si è svolta la valorizzazione della lingua?</a:t>
            </a:r>
            <a:endParaRPr lang="sl-SI" sz="2400" dirty="0">
              <a:solidFill>
                <a:srgbClr val="003399"/>
              </a:solidFill>
              <a:latin typeface="Trebuchet MS" panose="020B0603020202020204" pitchFamily="34" charset="0"/>
            </a:endParaRPr>
          </a:p>
        </p:txBody>
      </p:sp>
      <p:sp>
        <p:nvSpPr>
          <p:cNvPr id="7" name="PoljeZBesedilom 12">
            <a:extLst>
              <a:ext uri="{FF2B5EF4-FFF2-40B4-BE49-F238E27FC236}">
                <a16:creationId xmlns:a16="http://schemas.microsoft.com/office/drawing/2014/main" id="{CB62DDE1-1E2D-9D73-886A-8696E9B75135}"/>
              </a:ext>
            </a:extLst>
          </p:cNvPr>
          <p:cNvSpPr txBox="1"/>
          <p:nvPr/>
        </p:nvSpPr>
        <p:spPr>
          <a:xfrm>
            <a:off x="546859" y="6170659"/>
            <a:ext cx="11090275" cy="523220"/>
          </a:xfrm>
          <a:prstGeom prst="rect">
            <a:avLst/>
          </a:prstGeom>
          <a:noFill/>
        </p:spPr>
        <p:txBody>
          <a:bodyPr wrap="square" rtlCol="0">
            <a:spAutoFit/>
          </a:bodyPr>
          <a:lstStyle/>
          <a:p>
            <a:pPr algn="ctr"/>
            <a:r>
              <a:rPr lang="it-IT" sz="1400" b="1" dirty="0">
                <a:solidFill>
                  <a:srgbClr val="003399"/>
                </a:solidFill>
                <a:latin typeface="Trebuchet MS" panose="020B0603020202020204" pitchFamily="34" charset="0"/>
              </a:rPr>
              <a:t>Evento di sensibilizzazione della lingua e cultura friulana in FVG e Veneto</a:t>
            </a:r>
          </a:p>
          <a:p>
            <a:pPr algn="ctr"/>
            <a:r>
              <a:rPr lang="it-IT" sz="1400" b="1" dirty="0">
                <a:solidFill>
                  <a:srgbClr val="003399"/>
                </a:solidFill>
                <a:latin typeface="Trebuchet MS" panose="020B0603020202020204" pitchFamily="34" charset="0"/>
              </a:rPr>
              <a:t>Udine 18.11.2024</a:t>
            </a:r>
            <a:endParaRPr lang="sl-SI" sz="1400" b="1" dirty="0">
              <a:solidFill>
                <a:srgbClr val="003399"/>
              </a:solidFill>
              <a:latin typeface="Trebuchet MS" panose="020B0603020202020204" pitchFamily="34" charset="0"/>
            </a:endParaRPr>
          </a:p>
        </p:txBody>
      </p:sp>
      <p:pic>
        <p:nvPicPr>
          <p:cNvPr id="10" name="Immagine 9">
            <a:extLst>
              <a:ext uri="{FF2B5EF4-FFF2-40B4-BE49-F238E27FC236}">
                <a16:creationId xmlns:a16="http://schemas.microsoft.com/office/drawing/2014/main" id="{5003DF96-4C37-C930-95CE-81A560C26EC4}"/>
              </a:ext>
            </a:extLst>
          </p:cNvPr>
          <p:cNvPicPr>
            <a:picLocks noChangeAspect="1"/>
          </p:cNvPicPr>
          <p:nvPr/>
        </p:nvPicPr>
        <p:blipFill rotWithShape="1">
          <a:blip r:embed="rId3">
            <a:extLst>
              <a:ext uri="{28A0092B-C50C-407E-A947-70E740481C1C}">
                <a14:useLocalDpi xmlns:a14="http://schemas.microsoft.com/office/drawing/2010/main" val="0"/>
              </a:ext>
            </a:extLst>
          </a:blip>
          <a:srcRect l="69" t="7401" r="173" b="88753"/>
          <a:stretch/>
        </p:blipFill>
        <p:spPr>
          <a:xfrm>
            <a:off x="8005" y="6699234"/>
            <a:ext cx="12183995" cy="360990"/>
          </a:xfrm>
          <a:prstGeom prst="rect">
            <a:avLst/>
          </a:prstGeom>
          <a:effectLst>
            <a:outerShdw blurRad="50800" dist="50800" dir="5400000" algn="ctr" rotWithShape="0">
              <a:srgbClr val="000000">
                <a:alpha val="1000"/>
              </a:srgbClr>
            </a:outerShdw>
          </a:effectLst>
        </p:spPr>
      </p:pic>
      <p:cxnSp>
        <p:nvCxnSpPr>
          <p:cNvPr id="11" name="Connettore diritto 10">
            <a:extLst>
              <a:ext uri="{FF2B5EF4-FFF2-40B4-BE49-F238E27FC236}">
                <a16:creationId xmlns:a16="http://schemas.microsoft.com/office/drawing/2014/main" id="{29524ABE-AE1F-31F9-0C12-823974D7269A}"/>
              </a:ext>
            </a:extLst>
          </p:cNvPr>
          <p:cNvCxnSpPr/>
          <p:nvPr/>
        </p:nvCxnSpPr>
        <p:spPr>
          <a:xfrm>
            <a:off x="8005" y="6160294"/>
            <a:ext cx="12183995" cy="2073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853A585F-F6BC-894E-5037-102FA43A835C}"/>
              </a:ext>
            </a:extLst>
          </p:cNvPr>
          <p:cNvPicPr>
            <a:picLocks noChangeAspect="1"/>
          </p:cNvPicPr>
          <p:nvPr/>
        </p:nvPicPr>
        <p:blipFill>
          <a:blip r:embed="rId4"/>
          <a:stretch>
            <a:fillRect/>
          </a:stretch>
        </p:blipFill>
        <p:spPr>
          <a:xfrm>
            <a:off x="4464182" y="2618595"/>
            <a:ext cx="7025311" cy="3133289"/>
          </a:xfrm>
          <a:prstGeom prst="rect">
            <a:avLst/>
          </a:prstGeom>
        </p:spPr>
      </p:pic>
      <p:pic>
        <p:nvPicPr>
          <p:cNvPr id="9" name="Immagine 8">
            <a:extLst>
              <a:ext uri="{FF2B5EF4-FFF2-40B4-BE49-F238E27FC236}">
                <a16:creationId xmlns:a16="http://schemas.microsoft.com/office/drawing/2014/main" id="{2D3C5AEB-F949-213A-7FBA-BA72012A6202}"/>
              </a:ext>
            </a:extLst>
          </p:cNvPr>
          <p:cNvPicPr>
            <a:picLocks noChangeAspect="1"/>
          </p:cNvPicPr>
          <p:nvPr/>
        </p:nvPicPr>
        <p:blipFill>
          <a:blip r:embed="rId5"/>
          <a:stretch>
            <a:fillRect/>
          </a:stretch>
        </p:blipFill>
        <p:spPr>
          <a:xfrm>
            <a:off x="385191" y="1620286"/>
            <a:ext cx="2635915" cy="2024383"/>
          </a:xfrm>
          <a:prstGeom prst="rect">
            <a:avLst/>
          </a:prstGeom>
        </p:spPr>
      </p:pic>
      <p:pic>
        <p:nvPicPr>
          <p:cNvPr id="12" name="Immagine 11">
            <a:extLst>
              <a:ext uri="{FF2B5EF4-FFF2-40B4-BE49-F238E27FC236}">
                <a16:creationId xmlns:a16="http://schemas.microsoft.com/office/drawing/2014/main" id="{C74A65D9-4971-6723-0028-D6E24AAE4FE8}"/>
              </a:ext>
            </a:extLst>
          </p:cNvPr>
          <p:cNvPicPr>
            <a:picLocks noChangeAspect="1"/>
          </p:cNvPicPr>
          <p:nvPr/>
        </p:nvPicPr>
        <p:blipFill>
          <a:blip r:embed="rId6"/>
          <a:stretch>
            <a:fillRect/>
          </a:stretch>
        </p:blipFill>
        <p:spPr>
          <a:xfrm>
            <a:off x="1470066" y="3758494"/>
            <a:ext cx="2635915" cy="2287974"/>
          </a:xfrm>
          <a:prstGeom prst="rect">
            <a:avLst/>
          </a:prstGeom>
        </p:spPr>
      </p:pic>
      <p:pic>
        <p:nvPicPr>
          <p:cNvPr id="1028" name="Picture 4" descr="Teatro Stabile Friulano &gt;&gt; Avviso ricerca attori">
            <a:extLst>
              <a:ext uri="{FF2B5EF4-FFF2-40B4-BE49-F238E27FC236}">
                <a16:creationId xmlns:a16="http://schemas.microsoft.com/office/drawing/2014/main" id="{2B5EA4EE-774C-0E7D-81D8-0541BD1982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384" y="1573721"/>
            <a:ext cx="2087738" cy="86756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F5B791EF-B6F0-30F7-183B-B3B18CA32E4E}"/>
              </a:ext>
            </a:extLst>
          </p:cNvPr>
          <p:cNvPicPr>
            <a:picLocks noChangeAspect="1"/>
          </p:cNvPicPr>
          <p:nvPr/>
        </p:nvPicPr>
        <p:blipFill>
          <a:blip r:embed="rId8"/>
          <a:stretch>
            <a:fillRect/>
          </a:stretch>
        </p:blipFill>
        <p:spPr>
          <a:xfrm>
            <a:off x="4464182" y="1777809"/>
            <a:ext cx="2642907" cy="636581"/>
          </a:xfrm>
          <a:prstGeom prst="rect">
            <a:avLst/>
          </a:prstGeom>
        </p:spPr>
      </p:pic>
    </p:spTree>
    <p:extLst>
      <p:ext uri="{BB962C8B-B14F-4D97-AF65-F5344CB8AC3E}">
        <p14:creationId xmlns:p14="http://schemas.microsoft.com/office/powerpoint/2010/main" val="232021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3B9FDE27-81E2-4983-AD9C-BBF50CC9B7C0}"/>
              </a:ext>
            </a:extLst>
          </p:cNvPr>
          <p:cNvSpPr txBox="1"/>
          <p:nvPr/>
        </p:nvSpPr>
        <p:spPr>
          <a:xfrm>
            <a:off x="550863" y="2034099"/>
            <a:ext cx="11090275" cy="830997"/>
          </a:xfrm>
          <a:prstGeom prst="rect">
            <a:avLst/>
          </a:prstGeom>
          <a:noFill/>
        </p:spPr>
        <p:txBody>
          <a:bodyPr wrap="square" rtlCol="0">
            <a:spAutoFit/>
          </a:bodyPr>
          <a:lstStyle/>
          <a:p>
            <a:pPr algn="ctr"/>
            <a:r>
              <a:rPr lang="sl-SI" sz="2400" dirty="0" err="1">
                <a:solidFill>
                  <a:srgbClr val="003399"/>
                </a:solidFill>
                <a:latin typeface="Trebuchet MS" panose="020B0603020202020204" pitchFamily="34" charset="0"/>
              </a:rPr>
              <a:t>Grazie</a:t>
            </a:r>
            <a:r>
              <a:rPr lang="sl-SI" sz="2400" dirty="0">
                <a:solidFill>
                  <a:srgbClr val="003399"/>
                </a:solidFill>
                <a:latin typeface="Trebuchet MS" panose="020B0603020202020204" pitchFamily="34" charset="0"/>
              </a:rPr>
              <a:t> per </a:t>
            </a:r>
            <a:r>
              <a:rPr lang="sl-SI" sz="2400" dirty="0" err="1">
                <a:solidFill>
                  <a:srgbClr val="003399"/>
                </a:solidFill>
                <a:latin typeface="Trebuchet MS" panose="020B0603020202020204" pitchFamily="34" charset="0"/>
              </a:rPr>
              <a:t>l‘attenzione</a:t>
            </a:r>
            <a:r>
              <a:rPr lang="sl-SI" sz="2400" dirty="0">
                <a:solidFill>
                  <a:srgbClr val="003399"/>
                </a:solidFill>
                <a:latin typeface="Trebuchet MS" panose="020B0603020202020204" pitchFamily="34" charset="0"/>
              </a:rPr>
              <a:t>!</a:t>
            </a:r>
          </a:p>
          <a:p>
            <a:pPr algn="ctr"/>
            <a:r>
              <a:rPr lang="sl-SI" sz="2400" dirty="0">
                <a:solidFill>
                  <a:srgbClr val="003399"/>
                </a:solidFill>
                <a:latin typeface="Trebuchet MS" panose="020B0603020202020204" pitchFamily="34" charset="0"/>
              </a:rPr>
              <a:t>Hvala za pozornost!</a:t>
            </a:r>
          </a:p>
        </p:txBody>
      </p:sp>
      <p:sp>
        <p:nvSpPr>
          <p:cNvPr id="8" name="PoljeZBesedilom 7">
            <a:extLst>
              <a:ext uri="{FF2B5EF4-FFF2-40B4-BE49-F238E27FC236}">
                <a16:creationId xmlns:a16="http://schemas.microsoft.com/office/drawing/2014/main" id="{C0156971-E4E2-4569-A2F3-6B1E896D71E7}"/>
              </a:ext>
            </a:extLst>
          </p:cNvPr>
          <p:cNvSpPr txBox="1"/>
          <p:nvPr/>
        </p:nvSpPr>
        <p:spPr>
          <a:xfrm>
            <a:off x="285491" y="3995688"/>
            <a:ext cx="4935537" cy="1908215"/>
          </a:xfrm>
          <a:prstGeom prst="rect">
            <a:avLst/>
          </a:prstGeom>
          <a:noFill/>
        </p:spPr>
        <p:txBody>
          <a:bodyPr wrap="square" rtlCol="0">
            <a:spAutoFit/>
          </a:bodyPr>
          <a:lstStyle/>
          <a:p>
            <a:pPr algn="ctr"/>
            <a:r>
              <a:rPr lang="it-IT" sz="2400" b="1" dirty="0">
                <a:latin typeface="Trebuchet MS" panose="020B0603020202020204" pitchFamily="34" charset="0"/>
              </a:rPr>
              <a:t>AMIDE : due donne una fabbrica</a:t>
            </a:r>
          </a:p>
          <a:p>
            <a:pPr algn="ctr"/>
            <a:r>
              <a:rPr lang="it-IT" sz="2400" b="1" dirty="0">
                <a:latin typeface="Trebuchet MS" panose="020B0603020202020204" pitchFamily="34" charset="0"/>
              </a:rPr>
              <a:t>AMIDE : </a:t>
            </a:r>
            <a:r>
              <a:rPr lang="it-IT" sz="2400" b="1" dirty="0" err="1">
                <a:latin typeface="Trebuchet MS" panose="020B0603020202020204" pitchFamily="34" charset="0"/>
              </a:rPr>
              <a:t>dve</a:t>
            </a:r>
            <a:r>
              <a:rPr lang="it-IT" sz="2400" b="1" dirty="0">
                <a:latin typeface="Trebuchet MS" panose="020B0603020202020204" pitchFamily="34" charset="0"/>
              </a:rPr>
              <a:t> </a:t>
            </a:r>
            <a:r>
              <a:rPr lang="it-IT" sz="2400" b="1" dirty="0" err="1">
                <a:latin typeface="Trebuchet MS" panose="020B0603020202020204" pitchFamily="34" charset="0"/>
              </a:rPr>
              <a:t>ženski</a:t>
            </a:r>
            <a:r>
              <a:rPr lang="it-IT" sz="2400" b="1" dirty="0">
                <a:latin typeface="Trebuchet MS" panose="020B0603020202020204" pitchFamily="34" charset="0"/>
              </a:rPr>
              <a:t> </a:t>
            </a:r>
            <a:r>
              <a:rPr lang="it-IT" sz="2400" b="1" dirty="0" err="1">
                <a:latin typeface="Trebuchet MS" panose="020B0603020202020204" pitchFamily="34" charset="0"/>
              </a:rPr>
              <a:t>ena</a:t>
            </a:r>
            <a:r>
              <a:rPr lang="it-IT" sz="2400" b="1" dirty="0">
                <a:latin typeface="Trebuchet MS" panose="020B0603020202020204" pitchFamily="34" charset="0"/>
              </a:rPr>
              <a:t> </a:t>
            </a:r>
            <a:r>
              <a:rPr lang="it-IT" sz="2400" b="1" dirty="0" err="1">
                <a:latin typeface="Trebuchet MS" panose="020B0603020202020204" pitchFamily="34" charset="0"/>
              </a:rPr>
              <a:t>tovarna</a:t>
            </a:r>
            <a:endParaRPr lang="it-IT" sz="2400" b="1" dirty="0">
              <a:latin typeface="Trebuchet MS" panose="020B0603020202020204" pitchFamily="34" charset="0"/>
            </a:endParaRPr>
          </a:p>
          <a:p>
            <a:pPr algn="ctr"/>
            <a:endParaRPr lang="it-IT" sz="1000" b="1" dirty="0">
              <a:latin typeface="Trebuchet MS" panose="020B0603020202020204" pitchFamily="34" charset="0"/>
            </a:endParaRPr>
          </a:p>
          <a:p>
            <a:r>
              <a:rPr lang="it-IT" sz="2000" dirty="0">
                <a:latin typeface="Trebuchet MS" panose="020B0603020202020204" pitchFamily="34" charset="0"/>
              </a:rPr>
              <a:t>Raffaele Antonio Caltabiano </a:t>
            </a:r>
          </a:p>
          <a:p>
            <a:r>
              <a:rPr lang="it-IT" sz="2000" dirty="0">
                <a:latin typeface="Trebuchet MS" panose="020B0603020202020204" pitchFamily="34" charset="0"/>
              </a:rPr>
              <a:t>Presidente </a:t>
            </a:r>
            <a:r>
              <a:rPr lang="it-IT" sz="2000" dirty="0" err="1">
                <a:latin typeface="Trebuchet MS" panose="020B0603020202020204" pitchFamily="34" charset="0"/>
              </a:rPr>
              <a:t>Amideria</a:t>
            </a:r>
            <a:r>
              <a:rPr lang="it-IT" sz="2000" dirty="0">
                <a:latin typeface="Trebuchet MS" panose="020B0603020202020204" pitchFamily="34" charset="0"/>
              </a:rPr>
              <a:t> Chiozza </a:t>
            </a:r>
            <a:r>
              <a:rPr lang="it-IT" sz="2000" dirty="0" err="1">
                <a:latin typeface="Trebuchet MS" panose="020B0603020202020204" pitchFamily="34" charset="0"/>
              </a:rPr>
              <a:t>Odv</a:t>
            </a:r>
            <a:endParaRPr lang="sl-SI" sz="2000" dirty="0">
              <a:latin typeface="Trebuchet MS" panose="020B0603020202020204" pitchFamily="34" charset="0"/>
            </a:endParaRPr>
          </a:p>
          <a:p>
            <a:r>
              <a:rPr lang="it-IT" sz="2000" dirty="0">
                <a:solidFill>
                  <a:srgbClr val="003399"/>
                </a:solidFill>
                <a:latin typeface="Trebuchet MS" panose="020B0603020202020204" pitchFamily="34" charset="0"/>
              </a:rPr>
              <a:t>presidente@amideriachiozza.it</a:t>
            </a:r>
            <a:endParaRPr lang="sl-SI" sz="2000" dirty="0">
              <a:solidFill>
                <a:srgbClr val="003399"/>
              </a:solidFill>
              <a:latin typeface="Trebuchet MS" panose="020B0603020202020204" pitchFamily="34" charset="0"/>
            </a:endParaRPr>
          </a:p>
        </p:txBody>
      </p:sp>
      <p:sp>
        <p:nvSpPr>
          <p:cNvPr id="10" name="PoljeZBesedilom 9">
            <a:extLst>
              <a:ext uri="{FF2B5EF4-FFF2-40B4-BE49-F238E27FC236}">
                <a16:creationId xmlns:a16="http://schemas.microsoft.com/office/drawing/2014/main" id="{1E6A2AA4-BDA5-4609-9D09-AE5195D8E55B}"/>
              </a:ext>
            </a:extLst>
          </p:cNvPr>
          <p:cNvSpPr txBox="1"/>
          <p:nvPr/>
        </p:nvSpPr>
        <p:spPr>
          <a:xfrm>
            <a:off x="203388" y="6107306"/>
            <a:ext cx="11090275" cy="369332"/>
          </a:xfrm>
          <a:prstGeom prst="rect">
            <a:avLst/>
          </a:prstGeom>
          <a:noFill/>
        </p:spPr>
        <p:txBody>
          <a:bodyPr wrap="square" rtlCol="0">
            <a:spAutoFit/>
          </a:bodyPr>
          <a:lstStyle/>
          <a:p>
            <a:pPr algn="ctr"/>
            <a:r>
              <a:rPr lang="sl-SI" dirty="0">
                <a:solidFill>
                  <a:srgbClr val="FF0000"/>
                </a:solidFill>
                <a:latin typeface="Trebuchet MS" panose="020B0603020202020204" pitchFamily="34" charset="0"/>
              </a:rPr>
              <a:t>www.ita-slo.eu/</a:t>
            </a:r>
            <a:r>
              <a:rPr lang="it-IT" dirty="0">
                <a:solidFill>
                  <a:srgbClr val="FF0000"/>
                </a:solidFill>
                <a:latin typeface="Trebuchet MS" panose="020B0603020202020204" pitchFamily="34" charset="0"/>
              </a:rPr>
              <a:t>primis</a:t>
            </a:r>
            <a:endParaRPr lang="sl-SI" dirty="0">
              <a:solidFill>
                <a:srgbClr val="FF0000"/>
              </a:solidFill>
              <a:latin typeface="Trebuchet MS" panose="020B0603020202020204" pitchFamily="34" charset="0"/>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74282"/>
            <a:ext cx="4328812" cy="1546004"/>
          </a:xfrm>
          <a:prstGeom prst="rect">
            <a:avLst/>
          </a:prstGeom>
        </p:spPr>
      </p:pic>
      <p:pic>
        <p:nvPicPr>
          <p:cNvPr id="2" name="Immagine 1"/>
          <p:cNvPicPr>
            <a:picLocks noChangeAspect="1"/>
          </p:cNvPicPr>
          <p:nvPr/>
        </p:nvPicPr>
        <p:blipFill>
          <a:blip r:embed="rId4"/>
          <a:stretch>
            <a:fillRect/>
          </a:stretch>
        </p:blipFill>
        <p:spPr>
          <a:xfrm>
            <a:off x="-52349" y="6492149"/>
            <a:ext cx="12296698" cy="466451"/>
          </a:xfrm>
          <a:prstGeom prst="rect">
            <a:avLst/>
          </a:prstGeom>
        </p:spPr>
      </p:pic>
      <p:cxnSp>
        <p:nvCxnSpPr>
          <p:cNvPr id="12" name="Connettore diritto 11"/>
          <p:cNvCxnSpPr/>
          <p:nvPr/>
        </p:nvCxnSpPr>
        <p:spPr>
          <a:xfrm>
            <a:off x="0" y="6091794"/>
            <a:ext cx="121839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081740"/>
      </p:ext>
    </p:extLst>
  </p:cSld>
  <p:clrMapOvr>
    <a:masterClrMapping/>
  </p:clrMapOvr>
</p:sld>
</file>

<file path=ppt/theme/theme1.xml><?xml version="1.0" encoding="utf-8"?>
<a:theme xmlns:a="http://schemas.openxmlformats.org/drawingml/2006/main" name="Fortissimo">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C64DAE273A1F498D6067DB154C0F55" ma:contentTypeVersion="0" ma:contentTypeDescription="Creare un nuovo documento." ma:contentTypeScope="" ma:versionID="0bc2c44634b6e6840031e9d48c902f1f">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105EFE-8670-4321-BD61-74D089C39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15DD83D-4923-431B-BA01-235B56D69E77}">
  <ds:schemaRefs>
    <ds:schemaRef ds:uri="http://schemas.microsoft.com/sharepoint/v3/contenttype/forms"/>
  </ds:schemaRefs>
</ds:datastoreItem>
</file>

<file path=customXml/itemProps3.xml><?xml version="1.0" encoding="utf-8"?>
<ds:datastoreItem xmlns:ds="http://schemas.openxmlformats.org/officeDocument/2006/customXml" ds:itemID="{17C84774-7904-4DCE-B426-BB6A833A3C1D}">
  <ds:schemaRefs>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3699</TotalTime>
  <Words>765</Words>
  <Application>Microsoft Office PowerPoint</Application>
  <PresentationFormat>Widescreen</PresentationFormat>
  <Paragraphs>51</Paragraphs>
  <Slides>8</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Calibri</vt:lpstr>
      <vt:lpstr>Wingdings</vt:lpstr>
      <vt:lpstr>Symbol</vt:lpstr>
      <vt:lpstr>Verdana</vt:lpstr>
      <vt:lpstr>Courier New</vt:lpstr>
      <vt:lpstr>Trebuchet MS</vt:lpstr>
      <vt:lpstr>Fortissimo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Cinzia Bertino</dc:creator>
  <cp:lastModifiedBy>Caltabiano Raffaele Antonio</cp:lastModifiedBy>
  <cp:revision>258</cp:revision>
  <cp:lastPrinted>2023-11-22T13:33:58Z</cp:lastPrinted>
  <dcterms:created xsi:type="dcterms:W3CDTF">2013-06-03T22:40:08Z</dcterms:created>
  <dcterms:modified xsi:type="dcterms:W3CDTF">2024-11-17T18:42:52Z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0x01010002C64DAE273A1F498D6067DB154C0F55</vt:lpwstr>
  </property>
</Properties>
</file>