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6" r:id="rId1"/>
  </p:sldMasterIdLst>
  <p:notesMasterIdLst>
    <p:notesMasterId r:id="rId12"/>
  </p:notesMasterIdLst>
  <p:sldIdLst>
    <p:sldId id="426" r:id="rId2"/>
    <p:sldId id="258" r:id="rId3"/>
    <p:sldId id="261" r:id="rId4"/>
    <p:sldId id="267" r:id="rId5"/>
    <p:sldId id="266" r:id="rId6"/>
    <p:sldId id="423" r:id="rId7"/>
    <p:sldId id="403" r:id="rId8"/>
    <p:sldId id="425" r:id="rId9"/>
    <p:sldId id="421" r:id="rId10"/>
    <p:sldId id="420" r:id="rId11"/>
  </p:sldIdLst>
  <p:sldSz cx="16256000" cy="9144000"/>
  <p:notesSz cx="6858000" cy="9144000"/>
  <p:defaultTextStyle>
    <a:defPPr>
      <a:defRPr lang="en-US"/>
    </a:defPPr>
    <a:lvl1pPr algn="ctr" rtl="0" fontAlgn="base">
      <a:spcBef>
        <a:spcPct val="0"/>
      </a:spcBef>
      <a:spcAft>
        <a:spcPct val="0"/>
      </a:spcAft>
      <a:defRPr sz="7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7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7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7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7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7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7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7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7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10" y="58"/>
      </p:cViewPr>
      <p:guideLst>
        <p:guide orient="horz" pos="2880"/>
        <p:guide pos="5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drew\Dropbox\SPI%20Current%20Work\SFF%20Evaluation\Deliverables\Final%20Draft\Final%20Draft%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drew\Dropbox\SPI%20Current%20Work\SFF%20Evaluation\Deliverables\Final%20Draft\Final%20Draft%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ndrew\Dropbox\SPI%20Current%20Work\SFF%20Evaluation\Deliverables\Final%20Draft\Final%20Draft%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'Page 22'!$C$2</c:f>
              <c:strCache>
                <c:ptCount val="1"/>
                <c:pt idx="0">
                  <c:v>Count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22'!$B$3:$B$7</c:f>
              <c:strCache>
                <c:ptCount val="5"/>
                <c:pt idx="0">
                  <c:v>Very positive</c:v>
                </c:pt>
                <c:pt idx="1">
                  <c:v>Positive</c:v>
                </c:pt>
                <c:pt idx="2">
                  <c:v>Neutral</c:v>
                </c:pt>
                <c:pt idx="3">
                  <c:v>Negative</c:v>
                </c:pt>
                <c:pt idx="4">
                  <c:v>Very negative</c:v>
                </c:pt>
              </c:strCache>
            </c:strRef>
          </c:cat>
          <c:val>
            <c:numRef>
              <c:f>'Page 22'!$C$3:$C$7</c:f>
              <c:numCache>
                <c:formatCode>General</c:formatCode>
                <c:ptCount val="5"/>
                <c:pt idx="0">
                  <c:v>438</c:v>
                </c:pt>
                <c:pt idx="1">
                  <c:v>244</c:v>
                </c:pt>
                <c:pt idx="2">
                  <c:v>51</c:v>
                </c:pt>
                <c:pt idx="3">
                  <c:v>8</c:v>
                </c:pt>
                <c:pt idx="4">
                  <c:v>8</c:v>
                </c:pt>
              </c:numCache>
            </c:numRef>
          </c:val>
          <c:extLst>
            <c:ext xmlns:c16="http://schemas.microsoft.com/office/drawing/2014/chart" uri="{C3380CC4-5D6E-409C-BE32-E72D297353CC}">
              <c16:uniqueId val="{00000000-4CDB-AB4A-A2BC-0C323A04490C}"/>
            </c:ext>
          </c:extLst>
        </c:ser>
        <c:dLbls>
          <c:dLblPos val="outEnd"/>
          <c:showLegendKey val="0"/>
          <c:showVal val="1"/>
          <c:showCatName val="0"/>
          <c:showSerName val="0"/>
          <c:showPercent val="0"/>
          <c:showBubbleSize val="0"/>
        </c:dLbls>
        <c:gapWidth val="219"/>
        <c:overlap val="-27"/>
        <c:axId val="-2075780968"/>
        <c:axId val="-2075771384"/>
      </c:barChart>
      <c:catAx>
        <c:axId val="-207578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5771384"/>
        <c:crosses val="autoZero"/>
        <c:auto val="1"/>
        <c:lblAlgn val="ctr"/>
        <c:lblOffset val="100"/>
        <c:noMultiLvlLbl val="0"/>
      </c:catAx>
      <c:valAx>
        <c:axId val="-2075771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5780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v>Funding</c:v>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9'!$B$3:$B$7</c:f>
              <c:strCache>
                <c:ptCount val="5"/>
                <c:pt idx="0">
                  <c:v>Very good</c:v>
                </c:pt>
                <c:pt idx="1">
                  <c:v>Good</c:v>
                </c:pt>
                <c:pt idx="2">
                  <c:v>Neutral</c:v>
                </c:pt>
                <c:pt idx="3">
                  <c:v>Poor</c:v>
                </c:pt>
                <c:pt idx="4">
                  <c:v>Very poor</c:v>
                </c:pt>
              </c:strCache>
            </c:strRef>
          </c:cat>
          <c:val>
            <c:numRef>
              <c:f>'Page 9'!$C$3:$C$7</c:f>
              <c:numCache>
                <c:formatCode>General</c:formatCode>
                <c:ptCount val="5"/>
                <c:pt idx="0">
                  <c:v>63</c:v>
                </c:pt>
                <c:pt idx="1">
                  <c:v>133</c:v>
                </c:pt>
                <c:pt idx="2">
                  <c:v>98</c:v>
                </c:pt>
                <c:pt idx="3">
                  <c:v>13</c:v>
                </c:pt>
                <c:pt idx="4">
                  <c:v>3</c:v>
                </c:pt>
              </c:numCache>
            </c:numRef>
          </c:val>
          <c:extLst>
            <c:ext xmlns:c16="http://schemas.microsoft.com/office/drawing/2014/chart" uri="{C3380CC4-5D6E-409C-BE32-E72D297353CC}">
              <c16:uniqueId val="{00000000-0236-284C-A011-317EBAB061DE}"/>
            </c:ext>
          </c:extLst>
        </c:ser>
        <c:ser>
          <c:idx val="1"/>
          <c:order val="1"/>
          <c:tx>
            <c:v>SEE Co-Producer</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9'!$B$3:$B$7</c:f>
              <c:strCache>
                <c:ptCount val="5"/>
                <c:pt idx="0">
                  <c:v>Very good</c:v>
                </c:pt>
                <c:pt idx="1">
                  <c:v>Good</c:v>
                </c:pt>
                <c:pt idx="2">
                  <c:v>Neutral</c:v>
                </c:pt>
                <c:pt idx="3">
                  <c:v>Poor</c:v>
                </c:pt>
                <c:pt idx="4">
                  <c:v>Very poor</c:v>
                </c:pt>
              </c:strCache>
            </c:strRef>
          </c:cat>
          <c:val>
            <c:numRef>
              <c:f>'Page 9'!$D$3:$D$7</c:f>
              <c:numCache>
                <c:formatCode>General</c:formatCode>
                <c:ptCount val="5"/>
                <c:pt idx="0">
                  <c:v>158</c:v>
                </c:pt>
                <c:pt idx="1">
                  <c:v>119</c:v>
                </c:pt>
                <c:pt idx="2">
                  <c:v>41</c:v>
                </c:pt>
                <c:pt idx="3">
                  <c:v>6</c:v>
                </c:pt>
                <c:pt idx="4">
                  <c:v>1</c:v>
                </c:pt>
              </c:numCache>
            </c:numRef>
          </c:val>
          <c:extLst>
            <c:ext xmlns:c16="http://schemas.microsoft.com/office/drawing/2014/chart" uri="{C3380CC4-5D6E-409C-BE32-E72D297353CC}">
              <c16:uniqueId val="{00000001-0236-284C-A011-317EBAB061DE}"/>
            </c:ext>
          </c:extLst>
        </c:ser>
        <c:ser>
          <c:idx val="2"/>
          <c:order val="2"/>
          <c:tx>
            <c:v>Rest of Europe Co-Producer</c:v>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9'!$B$3:$B$7</c:f>
              <c:strCache>
                <c:ptCount val="5"/>
                <c:pt idx="0">
                  <c:v>Very good</c:v>
                </c:pt>
                <c:pt idx="1">
                  <c:v>Good</c:v>
                </c:pt>
                <c:pt idx="2">
                  <c:v>Neutral</c:v>
                </c:pt>
                <c:pt idx="3">
                  <c:v>Poor</c:v>
                </c:pt>
                <c:pt idx="4">
                  <c:v>Very poor</c:v>
                </c:pt>
              </c:strCache>
            </c:strRef>
          </c:cat>
          <c:val>
            <c:numRef>
              <c:f>'Page 9'!$E$3:$E$7</c:f>
              <c:numCache>
                <c:formatCode>General</c:formatCode>
                <c:ptCount val="5"/>
                <c:pt idx="0">
                  <c:v>90</c:v>
                </c:pt>
                <c:pt idx="1">
                  <c:v>152</c:v>
                </c:pt>
                <c:pt idx="2">
                  <c:v>75</c:v>
                </c:pt>
                <c:pt idx="3">
                  <c:v>11</c:v>
                </c:pt>
                <c:pt idx="4">
                  <c:v>3</c:v>
                </c:pt>
              </c:numCache>
            </c:numRef>
          </c:val>
          <c:extLst>
            <c:ext xmlns:c16="http://schemas.microsoft.com/office/drawing/2014/chart" uri="{C3380CC4-5D6E-409C-BE32-E72D297353CC}">
              <c16:uniqueId val="{00000002-0236-284C-A011-317EBAB061DE}"/>
            </c:ext>
          </c:extLst>
        </c:ser>
        <c:dLbls>
          <c:dLblPos val="outEnd"/>
          <c:showLegendKey val="0"/>
          <c:showVal val="1"/>
          <c:showCatName val="0"/>
          <c:showSerName val="0"/>
          <c:showPercent val="0"/>
          <c:showBubbleSize val="0"/>
        </c:dLbls>
        <c:gapWidth val="219"/>
        <c:overlap val="-27"/>
        <c:axId val="-2079299032"/>
        <c:axId val="-2079302696"/>
      </c:barChart>
      <c:catAx>
        <c:axId val="-207929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9302696"/>
        <c:crosses val="autoZero"/>
        <c:auto val="1"/>
        <c:lblAlgn val="ctr"/>
        <c:lblOffset val="100"/>
        <c:noMultiLvlLbl val="0"/>
      </c:catAx>
      <c:valAx>
        <c:axId val="-2079302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9299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8'!$B$3:$B$7</c:f>
              <c:strCache>
                <c:ptCount val="5"/>
                <c:pt idx="0">
                  <c:v>Very positive</c:v>
                </c:pt>
                <c:pt idx="1">
                  <c:v>Positive</c:v>
                </c:pt>
                <c:pt idx="2">
                  <c:v>Neutral</c:v>
                </c:pt>
                <c:pt idx="3">
                  <c:v>Negative</c:v>
                </c:pt>
                <c:pt idx="4">
                  <c:v>Very negative</c:v>
                </c:pt>
              </c:strCache>
            </c:strRef>
          </c:cat>
          <c:val>
            <c:numRef>
              <c:f>'Page 8'!$D$3:$D$7</c:f>
              <c:numCache>
                <c:formatCode>General</c:formatCode>
                <c:ptCount val="5"/>
                <c:pt idx="0">
                  <c:v>83</c:v>
                </c:pt>
                <c:pt idx="1">
                  <c:v>170</c:v>
                </c:pt>
                <c:pt idx="2">
                  <c:v>70</c:v>
                </c:pt>
                <c:pt idx="3">
                  <c:v>7</c:v>
                </c:pt>
                <c:pt idx="4">
                  <c:v>0</c:v>
                </c:pt>
              </c:numCache>
            </c:numRef>
          </c:val>
          <c:extLst>
            <c:ext xmlns:c16="http://schemas.microsoft.com/office/drawing/2014/chart" uri="{C3380CC4-5D6E-409C-BE32-E72D297353CC}">
              <c16:uniqueId val="{00000000-EFCF-C942-97E3-3E45097F0AB8}"/>
            </c:ext>
          </c:extLst>
        </c:ser>
        <c:dLbls>
          <c:dLblPos val="outEnd"/>
          <c:showLegendKey val="0"/>
          <c:showVal val="1"/>
          <c:showCatName val="0"/>
          <c:showSerName val="0"/>
          <c:showPercent val="0"/>
          <c:showBubbleSize val="0"/>
        </c:dLbls>
        <c:gapWidth val="219"/>
        <c:overlap val="-27"/>
        <c:axId val="-2079175800"/>
        <c:axId val="-2079185000"/>
      </c:barChart>
      <c:catAx>
        <c:axId val="-207917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9185000"/>
        <c:crosses val="autoZero"/>
        <c:auto val="1"/>
        <c:lblAlgn val="ctr"/>
        <c:lblOffset val="100"/>
        <c:noMultiLvlLbl val="0"/>
      </c:catAx>
      <c:valAx>
        <c:axId val="-2079185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79175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9AAEC-6935-9F4B-BEE8-1B7AFBAA98C3}"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43A3E-F4A0-674C-A645-B27E2721E0D0}" type="slidenum">
              <a:rPr lang="en-US" smtClean="0"/>
              <a:t>‹#›</a:t>
            </a:fld>
            <a:endParaRPr lang="en-US"/>
          </a:p>
        </p:txBody>
      </p:sp>
    </p:spTree>
    <p:extLst>
      <p:ext uri="{BB962C8B-B14F-4D97-AF65-F5344CB8AC3E}">
        <p14:creationId xmlns:p14="http://schemas.microsoft.com/office/powerpoint/2010/main" val="42038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Through its activities, the SFF has significantly altered the perception of Sarajevo and Bosnia and Herzegovina, both as seen domestically and from abroad</a:t>
            </a:r>
          </a:p>
          <a:p>
            <a:r>
              <a:rPr lang="en-GB" dirty="0"/>
              <a:t>Respondents to our consultation and survey underlined this, with the SFF placed alongside the 1984 Olympics in terms of its impact on the city by multiple stakeholders and residents</a:t>
            </a:r>
          </a:p>
          <a:p>
            <a:r>
              <a:rPr lang="en-GB" dirty="0"/>
              <a:t>The activities of the SFF help to drive tourism to the city, as our economic impact figures demonstrated, and generate an atmosphere in Sarajevo which is not felt at other times of the year</a:t>
            </a:r>
          </a:p>
        </p:txBody>
      </p:sp>
      <p:sp>
        <p:nvSpPr>
          <p:cNvPr id="4" name="Slide Number Placeholder 3"/>
          <p:cNvSpPr>
            <a:spLocks noGrp="1"/>
          </p:cNvSpPr>
          <p:nvPr>
            <p:ph type="sldNum" sz="quarter" idx="10"/>
          </p:nvPr>
        </p:nvSpPr>
        <p:spPr/>
        <p:txBody>
          <a:bodyPr/>
          <a:lstStyle/>
          <a:p>
            <a:fld id="{594D3D6C-120D-42C2-8A67-B9482D86B18D}" type="slidenum">
              <a:rPr lang="en-GB" smtClean="0"/>
              <a:t>6</a:t>
            </a:fld>
            <a:endParaRPr lang="en-GB" dirty="0"/>
          </a:p>
        </p:txBody>
      </p:sp>
    </p:spTree>
    <p:extLst>
      <p:ext uri="{BB962C8B-B14F-4D97-AF65-F5344CB8AC3E}">
        <p14:creationId xmlns:p14="http://schemas.microsoft.com/office/powerpoint/2010/main" val="98861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calculated values underestimate, however, the actual scale of the employment generated by the Festival</a:t>
            </a:r>
          </a:p>
          <a:p>
            <a:r>
              <a:rPr lang="en-GB" dirty="0"/>
              <a:t>In 2017, Obala Arts Centar had 15 full-time members of staff; the remaining FTEs were spread over the large number of part-time staff brought onboard to handle the highly labour-intensive running of the Festival itself</a:t>
            </a:r>
          </a:p>
          <a:p>
            <a:r>
              <a:rPr lang="en-GB" dirty="0"/>
              <a:t>In total, 250 people are hired on part-time contracts for this purpose</a:t>
            </a:r>
          </a:p>
          <a:p>
            <a:endParaRPr lang="en-GB" dirty="0"/>
          </a:p>
          <a:p>
            <a:r>
              <a:rPr lang="en-GB" dirty="0"/>
              <a:t>During the 2017 SFF, </a:t>
            </a:r>
            <a:r>
              <a:rPr lang="en-GB" sz="1200" kern="1200" dirty="0">
                <a:solidFill>
                  <a:schemeClr val="tx1"/>
                </a:solidFill>
                <a:effectLst/>
                <a:latin typeface="+mn-lt"/>
                <a:ea typeface="+mn-ea"/>
                <a:cs typeface="+mn-cs"/>
              </a:rPr>
              <a:t>the Tourism Board of the Canton of Sarajevo recorded 30,000 tourists to the city during this period</a:t>
            </a:r>
          </a:p>
          <a:p>
            <a:r>
              <a:rPr lang="en-GB" sz="1200" kern="1200" dirty="0">
                <a:solidFill>
                  <a:schemeClr val="tx1"/>
                </a:solidFill>
                <a:effectLst/>
                <a:latin typeface="+mn-lt"/>
                <a:ea typeface="+mn-ea"/>
                <a:cs typeface="+mn-cs"/>
              </a:rPr>
              <a:t>We conservatively estimate that 10,000 of these individuals attended the Festival</a:t>
            </a:r>
          </a:p>
          <a:p>
            <a:r>
              <a:rPr lang="en-GB" sz="1200" kern="1200" dirty="0">
                <a:solidFill>
                  <a:schemeClr val="tx1"/>
                </a:solidFill>
                <a:effectLst/>
                <a:latin typeface="+mn-lt"/>
                <a:ea typeface="+mn-ea"/>
                <a:cs typeface="+mn-cs"/>
              </a:rPr>
              <a:t>Using existing data on tourism impact, we find a direct impact of BAM 14 million, which generated a total impact of BAM 51.6 million, with 1,385 FTEs</a:t>
            </a:r>
            <a:endParaRPr lang="en-GB" dirty="0"/>
          </a:p>
        </p:txBody>
      </p:sp>
      <p:sp>
        <p:nvSpPr>
          <p:cNvPr id="4" name="Slide Number Placeholder 3"/>
          <p:cNvSpPr>
            <a:spLocks noGrp="1"/>
          </p:cNvSpPr>
          <p:nvPr>
            <p:ph type="sldNum" sz="quarter" idx="10"/>
          </p:nvPr>
        </p:nvSpPr>
        <p:spPr/>
        <p:txBody>
          <a:bodyPr/>
          <a:lstStyle/>
          <a:p>
            <a:fld id="{594D3D6C-120D-42C2-8A67-B9482D86B18D}" type="slidenum">
              <a:rPr lang="en-GB" smtClean="0"/>
              <a:t>7</a:t>
            </a:fld>
            <a:endParaRPr lang="en-GB" dirty="0"/>
          </a:p>
        </p:txBody>
      </p:sp>
    </p:spTree>
    <p:extLst>
      <p:ext uri="{BB962C8B-B14F-4D97-AF65-F5344CB8AC3E}">
        <p14:creationId xmlns:p14="http://schemas.microsoft.com/office/powerpoint/2010/main" val="255515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E7051-692B-074D-BDA9-CFFD27C1C2D6}" type="slidenum">
              <a:rPr lang="en-US" smtClean="0"/>
              <a:t>8</a:t>
            </a:fld>
            <a:endParaRPr lang="en-US"/>
          </a:p>
        </p:txBody>
      </p:sp>
    </p:spTree>
    <p:extLst>
      <p:ext uri="{BB962C8B-B14F-4D97-AF65-F5344CB8AC3E}">
        <p14:creationId xmlns:p14="http://schemas.microsoft.com/office/powerpoint/2010/main" val="428624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results of our Survey also show that the SFF is a very positive place for finding co-producers and funding for future productions</a:t>
            </a:r>
          </a:p>
        </p:txBody>
      </p:sp>
      <p:sp>
        <p:nvSpPr>
          <p:cNvPr id="4" name="Slide Number Placeholder 3"/>
          <p:cNvSpPr>
            <a:spLocks noGrp="1"/>
          </p:cNvSpPr>
          <p:nvPr>
            <p:ph type="sldNum" sz="quarter" idx="10"/>
          </p:nvPr>
        </p:nvSpPr>
        <p:spPr/>
        <p:txBody>
          <a:bodyPr/>
          <a:lstStyle/>
          <a:p>
            <a:fld id="{594D3D6C-120D-42C2-8A67-B9482D86B18D}" type="slidenum">
              <a:rPr lang="en-GB" smtClean="0"/>
              <a:t>9</a:t>
            </a:fld>
            <a:endParaRPr lang="en-GB" dirty="0"/>
          </a:p>
        </p:txBody>
      </p:sp>
    </p:spTree>
    <p:extLst>
      <p:ext uri="{BB962C8B-B14F-4D97-AF65-F5344CB8AC3E}">
        <p14:creationId xmlns:p14="http://schemas.microsoft.com/office/powerpoint/2010/main" val="315729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SFF also plays a vital role for the development of content and the film sector, particularly for the South-Eastern European region</a:t>
            </a:r>
          </a:p>
          <a:p>
            <a:r>
              <a:rPr lang="en-GB" dirty="0"/>
              <a:t>A strong plurality of content at the festival comes from this region, and the widespread perception is that without the activities of the Festival, the entire film sector in the region would be much weaker</a:t>
            </a:r>
          </a:p>
          <a:p>
            <a:r>
              <a:rPr lang="en-GB" dirty="0"/>
              <a:t>This underlines the value which the activities of the SFF generates for the regional film industry</a:t>
            </a:r>
          </a:p>
        </p:txBody>
      </p:sp>
      <p:sp>
        <p:nvSpPr>
          <p:cNvPr id="4" name="Slide Number Placeholder 3"/>
          <p:cNvSpPr>
            <a:spLocks noGrp="1"/>
          </p:cNvSpPr>
          <p:nvPr>
            <p:ph type="sldNum" sz="quarter" idx="10"/>
          </p:nvPr>
        </p:nvSpPr>
        <p:spPr/>
        <p:txBody>
          <a:bodyPr/>
          <a:lstStyle/>
          <a:p>
            <a:fld id="{594D3D6C-120D-42C2-8A67-B9482D86B18D}" type="slidenum">
              <a:rPr lang="en-GB" smtClean="0"/>
              <a:t>10</a:t>
            </a:fld>
            <a:endParaRPr lang="en-GB" dirty="0"/>
          </a:p>
        </p:txBody>
      </p:sp>
    </p:spTree>
    <p:extLst>
      <p:ext uri="{BB962C8B-B14F-4D97-AF65-F5344CB8AC3E}">
        <p14:creationId xmlns:p14="http://schemas.microsoft.com/office/powerpoint/2010/main" val="132957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5660226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4959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756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4966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18772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5369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841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3646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7630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10/27/2020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4762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10/27/2020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5621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10/27/2020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9514064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098DB6-1CC5-524B-A764-A5CAD1A3BEE0}"/>
              </a:ext>
            </a:extLst>
          </p:cNvPr>
          <p:cNvPicPr>
            <a:picLocks noChangeAspect="1"/>
          </p:cNvPicPr>
          <p:nvPr/>
        </p:nvPicPr>
        <p:blipFill rotWithShape="1">
          <a:blip r:embed="rId2"/>
          <a:srcRect t="5542" b="19458"/>
          <a:stretch/>
        </p:blipFill>
        <p:spPr>
          <a:xfrm>
            <a:off x="20" y="10"/>
            <a:ext cx="16255980" cy="9143990"/>
          </a:xfrm>
          <a:prstGeom prst="rect">
            <a:avLst/>
          </a:prstGeom>
        </p:spPr>
      </p:pic>
    </p:spTree>
    <p:extLst>
      <p:ext uri="{BB962C8B-B14F-4D97-AF65-F5344CB8AC3E}">
        <p14:creationId xmlns:p14="http://schemas.microsoft.com/office/powerpoint/2010/main" val="156666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0" y="1138534"/>
            <a:ext cx="10515600" cy="967319"/>
          </a:xfrm>
        </p:spPr>
        <p:txBody>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GB" dirty="0">
                <a:solidFill>
                  <a:srgbClr val="C00000"/>
                </a:solidFill>
              </a:rPr>
              <a:t>Cultural Impact – the SEE Film sector </a:t>
            </a:r>
          </a:p>
        </p:txBody>
      </p:sp>
      <p:sp>
        <p:nvSpPr>
          <p:cNvPr id="10" name="Content Placeholder 2"/>
          <p:cNvSpPr>
            <a:spLocks noGrp="1"/>
          </p:cNvSpPr>
          <p:nvPr>
            <p:ph idx="1"/>
          </p:nvPr>
        </p:nvSpPr>
        <p:spPr>
          <a:xfrm>
            <a:off x="2870200" y="2082944"/>
            <a:ext cx="10515600" cy="855969"/>
          </a:xfrm>
        </p:spPr>
        <p:txBody>
          <a:bodyPr numCol="1">
            <a:no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lvl="0">
              <a:defRPr sz="1800"/>
            </a:pPr>
            <a:r>
              <a:rPr lang="en-GB" dirty="0">
                <a:latin typeface="Corbel"/>
                <a:ea typeface="Corbel"/>
                <a:cs typeface="Corbel"/>
                <a:sym typeface="Corbel"/>
              </a:rPr>
              <a:t>The Industry perceives that the impact of the SFF on the South Eastern European film sector has been strong and positive</a:t>
            </a:r>
          </a:p>
        </p:txBody>
      </p:sp>
      <p:sp>
        <p:nvSpPr>
          <p:cNvPr id="4" name="Slide Number Placeholder 3"/>
          <p:cNvSpPr>
            <a:spLocks noGrp="1"/>
          </p:cNvSpPr>
          <p:nvPr>
            <p:ph type="sldNum" sz="quarter" idx="12"/>
          </p:nvPr>
        </p:nvSpPr>
        <p:spPr/>
        <p:txBody>
          <a:bodyPr/>
          <a:lstStyle>
            <a:defPPr>
              <a:defRPr lang="en-US"/>
            </a:defPPr>
            <a:lvl1pPr marL="0" algn="l" defTabSz="1935188" rtl="0" eaLnBrk="1" latinLnBrk="0" hangingPunct="1">
              <a:defRPr sz="3809" kern="1200">
                <a:solidFill>
                  <a:schemeClr val="tx1"/>
                </a:solidFill>
                <a:latin typeface="+mn-lt"/>
                <a:ea typeface="+mn-ea"/>
                <a:cs typeface="+mn-cs"/>
              </a:defRPr>
            </a:lvl1pPr>
            <a:lvl2pPr marL="967594" algn="l" defTabSz="1935188" rtl="0" eaLnBrk="1" latinLnBrk="0" hangingPunct="1">
              <a:defRPr sz="3809" kern="1200">
                <a:solidFill>
                  <a:schemeClr val="tx1"/>
                </a:solidFill>
                <a:latin typeface="+mn-lt"/>
                <a:ea typeface="+mn-ea"/>
                <a:cs typeface="+mn-cs"/>
              </a:defRPr>
            </a:lvl2pPr>
            <a:lvl3pPr marL="1935188" algn="l" defTabSz="1935188" rtl="0" eaLnBrk="1" latinLnBrk="0" hangingPunct="1">
              <a:defRPr sz="3809" kern="1200">
                <a:solidFill>
                  <a:schemeClr val="tx1"/>
                </a:solidFill>
                <a:latin typeface="+mn-lt"/>
                <a:ea typeface="+mn-ea"/>
                <a:cs typeface="+mn-cs"/>
              </a:defRPr>
            </a:lvl3pPr>
            <a:lvl4pPr marL="2902782" algn="l" defTabSz="1935188" rtl="0" eaLnBrk="1" latinLnBrk="0" hangingPunct="1">
              <a:defRPr sz="3809" kern="1200">
                <a:solidFill>
                  <a:schemeClr val="tx1"/>
                </a:solidFill>
                <a:latin typeface="+mn-lt"/>
                <a:ea typeface="+mn-ea"/>
                <a:cs typeface="+mn-cs"/>
              </a:defRPr>
            </a:lvl4pPr>
            <a:lvl5pPr marL="3870375" algn="l" defTabSz="1935188" rtl="0" eaLnBrk="1" latinLnBrk="0" hangingPunct="1">
              <a:defRPr sz="3809" kern="1200">
                <a:solidFill>
                  <a:schemeClr val="tx1"/>
                </a:solidFill>
                <a:latin typeface="+mn-lt"/>
                <a:ea typeface="+mn-ea"/>
                <a:cs typeface="+mn-cs"/>
              </a:defRPr>
            </a:lvl5pPr>
            <a:lvl6pPr marL="4837970" algn="l" defTabSz="1935188" rtl="0" eaLnBrk="1" latinLnBrk="0" hangingPunct="1">
              <a:defRPr sz="3809" kern="1200">
                <a:solidFill>
                  <a:schemeClr val="tx1"/>
                </a:solidFill>
                <a:latin typeface="+mn-lt"/>
                <a:ea typeface="+mn-ea"/>
                <a:cs typeface="+mn-cs"/>
              </a:defRPr>
            </a:lvl6pPr>
            <a:lvl7pPr marL="5805563" algn="l" defTabSz="1935188" rtl="0" eaLnBrk="1" latinLnBrk="0" hangingPunct="1">
              <a:defRPr sz="3809" kern="1200">
                <a:solidFill>
                  <a:schemeClr val="tx1"/>
                </a:solidFill>
                <a:latin typeface="+mn-lt"/>
                <a:ea typeface="+mn-ea"/>
                <a:cs typeface="+mn-cs"/>
              </a:defRPr>
            </a:lvl7pPr>
            <a:lvl8pPr marL="6773157" algn="l" defTabSz="1935188" rtl="0" eaLnBrk="1" latinLnBrk="0" hangingPunct="1">
              <a:defRPr sz="3809" kern="1200">
                <a:solidFill>
                  <a:schemeClr val="tx1"/>
                </a:solidFill>
                <a:latin typeface="+mn-lt"/>
                <a:ea typeface="+mn-ea"/>
                <a:cs typeface="+mn-cs"/>
              </a:defRPr>
            </a:lvl8pPr>
            <a:lvl9pPr marL="7740750" algn="l" defTabSz="1935188" rtl="0" eaLnBrk="1" latinLnBrk="0" hangingPunct="1">
              <a:defRPr sz="3809"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B608AA99-A15A-4272-BF9B-BFC546B377AA}" type="slidenum">
              <a:rPr kumimoji="0" lang="en-GB" sz="2133"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GB" sz="2133"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BA21870C-51EB-5C4D-AC67-4181CE9BB0EB}"/>
              </a:ext>
            </a:extLst>
          </p:cNvPr>
          <p:cNvSpPr txBox="1"/>
          <p:nvPr/>
        </p:nvSpPr>
        <p:spPr>
          <a:xfrm>
            <a:off x="2870199" y="2938913"/>
            <a:ext cx="7542196" cy="400110"/>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US" sz="2000" b="1" dirty="0">
                <a:latin typeface="Corbel" panose="020B0503020204020204" pitchFamily="34" charset="0"/>
              </a:rPr>
              <a:t>Industry Survey – impact of SFF on the volume of production</a:t>
            </a:r>
          </a:p>
        </p:txBody>
      </p:sp>
      <p:sp>
        <p:nvSpPr>
          <p:cNvPr id="7" name="TextBox 6">
            <a:extLst>
              <a:ext uri="{FF2B5EF4-FFF2-40B4-BE49-F238E27FC236}">
                <a16:creationId xmlns:a16="http://schemas.microsoft.com/office/drawing/2014/main" id="{85028BF0-21CF-9B46-AA7E-670305E5D168}"/>
              </a:ext>
            </a:extLst>
          </p:cNvPr>
          <p:cNvSpPr txBox="1"/>
          <p:nvPr/>
        </p:nvSpPr>
        <p:spPr>
          <a:xfrm>
            <a:off x="10579236" y="3369799"/>
            <a:ext cx="2806565" cy="1939185"/>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6400" b="1" dirty="0">
                <a:solidFill>
                  <a:srgbClr val="C00000"/>
                </a:solidFill>
                <a:latin typeface="Corbel" panose="020B0503020204020204" pitchFamily="34" charset="0"/>
              </a:rPr>
              <a:t>83%</a:t>
            </a:r>
          </a:p>
          <a:p>
            <a:pPr algn="r"/>
            <a:r>
              <a:rPr lang="en-US" sz="1867" dirty="0">
                <a:solidFill>
                  <a:srgbClr val="C00000"/>
                </a:solidFill>
                <a:latin typeface="Corbel" panose="020B0503020204020204" pitchFamily="34" charset="0"/>
              </a:rPr>
              <a:t>of Industry stating that the SFF had a positive impact on production quality</a:t>
            </a:r>
            <a:endParaRPr lang="en-US" sz="1600" dirty="0">
              <a:solidFill>
                <a:srgbClr val="C00000"/>
              </a:solidFill>
              <a:latin typeface="Corbel" panose="020B0503020204020204" pitchFamily="34" charset="0"/>
            </a:endParaRPr>
          </a:p>
        </p:txBody>
      </p:sp>
      <p:sp>
        <p:nvSpPr>
          <p:cNvPr id="8" name="TextBox 7">
            <a:extLst>
              <a:ext uri="{FF2B5EF4-FFF2-40B4-BE49-F238E27FC236}">
                <a16:creationId xmlns:a16="http://schemas.microsoft.com/office/drawing/2014/main" id="{56E42BBB-28B7-CB44-B07D-95E041BB879F}"/>
              </a:ext>
            </a:extLst>
          </p:cNvPr>
          <p:cNvSpPr txBox="1"/>
          <p:nvPr/>
        </p:nvSpPr>
        <p:spPr>
          <a:xfrm>
            <a:off x="10547813" y="5626827"/>
            <a:ext cx="2837988" cy="1939185"/>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6400" b="1" dirty="0">
                <a:solidFill>
                  <a:srgbClr val="C00000"/>
                </a:solidFill>
                <a:latin typeface="Corbel" panose="020B0503020204020204" pitchFamily="34" charset="0"/>
              </a:rPr>
              <a:t>168</a:t>
            </a:r>
          </a:p>
          <a:p>
            <a:pPr algn="r"/>
            <a:r>
              <a:rPr lang="en-US" sz="1867" dirty="0" err="1">
                <a:solidFill>
                  <a:srgbClr val="C00000"/>
                </a:solidFill>
                <a:latin typeface="Corbel" panose="020B0503020204020204" pitchFamily="34" charset="0"/>
              </a:rPr>
              <a:t>Cinelink</a:t>
            </a:r>
            <a:r>
              <a:rPr lang="en-US" sz="1867" dirty="0">
                <a:solidFill>
                  <a:srgbClr val="C00000"/>
                </a:solidFill>
                <a:latin typeface="Corbel" panose="020B0503020204020204" pitchFamily="34" charset="0"/>
              </a:rPr>
              <a:t>-supported projects selected for major international film festivals</a:t>
            </a:r>
            <a:endParaRPr lang="en-US" sz="1600" dirty="0">
              <a:solidFill>
                <a:srgbClr val="C00000"/>
              </a:solidFill>
              <a:latin typeface="Corbel" panose="020B0503020204020204" pitchFamily="34" charset="0"/>
            </a:endParaRPr>
          </a:p>
        </p:txBody>
      </p:sp>
      <p:graphicFrame>
        <p:nvGraphicFramePr>
          <p:cNvPr id="11" name="Chart 10">
            <a:extLst>
              <a:ext uri="{FF2B5EF4-FFF2-40B4-BE49-F238E27FC236}">
                <a16:creationId xmlns:a16="http://schemas.microsoft.com/office/drawing/2014/main" id="{C3A53CCC-C2FD-F14D-858B-5CA971E55CA6}"/>
              </a:ext>
            </a:extLst>
          </p:cNvPr>
          <p:cNvGraphicFramePr>
            <a:graphicFrameLocks/>
          </p:cNvGraphicFramePr>
          <p:nvPr/>
        </p:nvGraphicFramePr>
        <p:xfrm>
          <a:off x="2870201" y="3369799"/>
          <a:ext cx="7709033" cy="54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39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8A5A7501-69F8-44B9-AE4A-EEAF2981B34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B5D4A6A4-8961-4AB3-AA7B-9E766245EE3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a:extLst>
              <a:ext uri="{FF2B5EF4-FFF2-40B4-BE49-F238E27FC236}">
                <a16:creationId xmlns:a16="http://schemas.microsoft.com/office/drawing/2014/main" id="{962D1FD2-2FFF-4F12-8C01-ED727BBFF9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a:extLst>
              <a:ext uri="{FF2B5EF4-FFF2-40B4-BE49-F238E27FC236}">
                <a16:creationId xmlns:a16="http://schemas.microsoft.com/office/drawing/2014/main" id="{017B184F-471D-4538-82F9-B9A4B4EEE9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0" y="1138534"/>
            <a:ext cx="10515600" cy="967319"/>
          </a:xfrm>
        </p:spPr>
        <p:txBody>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GB" dirty="0">
                <a:solidFill>
                  <a:srgbClr val="C00000"/>
                </a:solidFill>
              </a:rPr>
              <a:t>Social Impact – the Perception of Sarajevo</a:t>
            </a:r>
          </a:p>
        </p:txBody>
      </p:sp>
      <p:sp>
        <p:nvSpPr>
          <p:cNvPr id="4" name="Slide Number Placeholder 3"/>
          <p:cNvSpPr>
            <a:spLocks noGrp="1"/>
          </p:cNvSpPr>
          <p:nvPr>
            <p:ph type="sldNum" sz="quarter" idx="12"/>
          </p:nvPr>
        </p:nvSpPr>
        <p:spPr/>
        <p:txBody>
          <a:bodyPr/>
          <a:lstStyle>
            <a:defPPr>
              <a:defRPr lang="en-US"/>
            </a:defPPr>
            <a:lvl1pPr marL="0" algn="l" defTabSz="1935188" rtl="0" eaLnBrk="1" latinLnBrk="0" hangingPunct="1">
              <a:defRPr sz="3809" kern="1200">
                <a:solidFill>
                  <a:schemeClr val="tx1"/>
                </a:solidFill>
                <a:latin typeface="+mn-lt"/>
                <a:ea typeface="+mn-ea"/>
                <a:cs typeface="+mn-cs"/>
              </a:defRPr>
            </a:lvl1pPr>
            <a:lvl2pPr marL="967594" algn="l" defTabSz="1935188" rtl="0" eaLnBrk="1" latinLnBrk="0" hangingPunct="1">
              <a:defRPr sz="3809" kern="1200">
                <a:solidFill>
                  <a:schemeClr val="tx1"/>
                </a:solidFill>
                <a:latin typeface="+mn-lt"/>
                <a:ea typeface="+mn-ea"/>
                <a:cs typeface="+mn-cs"/>
              </a:defRPr>
            </a:lvl2pPr>
            <a:lvl3pPr marL="1935188" algn="l" defTabSz="1935188" rtl="0" eaLnBrk="1" latinLnBrk="0" hangingPunct="1">
              <a:defRPr sz="3809" kern="1200">
                <a:solidFill>
                  <a:schemeClr val="tx1"/>
                </a:solidFill>
                <a:latin typeface="+mn-lt"/>
                <a:ea typeface="+mn-ea"/>
                <a:cs typeface="+mn-cs"/>
              </a:defRPr>
            </a:lvl3pPr>
            <a:lvl4pPr marL="2902782" algn="l" defTabSz="1935188" rtl="0" eaLnBrk="1" latinLnBrk="0" hangingPunct="1">
              <a:defRPr sz="3809" kern="1200">
                <a:solidFill>
                  <a:schemeClr val="tx1"/>
                </a:solidFill>
                <a:latin typeface="+mn-lt"/>
                <a:ea typeface="+mn-ea"/>
                <a:cs typeface="+mn-cs"/>
              </a:defRPr>
            </a:lvl4pPr>
            <a:lvl5pPr marL="3870375" algn="l" defTabSz="1935188" rtl="0" eaLnBrk="1" latinLnBrk="0" hangingPunct="1">
              <a:defRPr sz="3809" kern="1200">
                <a:solidFill>
                  <a:schemeClr val="tx1"/>
                </a:solidFill>
                <a:latin typeface="+mn-lt"/>
                <a:ea typeface="+mn-ea"/>
                <a:cs typeface="+mn-cs"/>
              </a:defRPr>
            </a:lvl5pPr>
            <a:lvl6pPr marL="4837970" algn="l" defTabSz="1935188" rtl="0" eaLnBrk="1" latinLnBrk="0" hangingPunct="1">
              <a:defRPr sz="3809" kern="1200">
                <a:solidFill>
                  <a:schemeClr val="tx1"/>
                </a:solidFill>
                <a:latin typeface="+mn-lt"/>
                <a:ea typeface="+mn-ea"/>
                <a:cs typeface="+mn-cs"/>
              </a:defRPr>
            </a:lvl6pPr>
            <a:lvl7pPr marL="5805563" algn="l" defTabSz="1935188" rtl="0" eaLnBrk="1" latinLnBrk="0" hangingPunct="1">
              <a:defRPr sz="3809" kern="1200">
                <a:solidFill>
                  <a:schemeClr val="tx1"/>
                </a:solidFill>
                <a:latin typeface="+mn-lt"/>
                <a:ea typeface="+mn-ea"/>
                <a:cs typeface="+mn-cs"/>
              </a:defRPr>
            </a:lvl7pPr>
            <a:lvl8pPr marL="6773157" algn="l" defTabSz="1935188" rtl="0" eaLnBrk="1" latinLnBrk="0" hangingPunct="1">
              <a:defRPr sz="3809" kern="1200">
                <a:solidFill>
                  <a:schemeClr val="tx1"/>
                </a:solidFill>
                <a:latin typeface="+mn-lt"/>
                <a:ea typeface="+mn-ea"/>
                <a:cs typeface="+mn-cs"/>
              </a:defRPr>
            </a:lvl8pPr>
            <a:lvl9pPr marL="7740750" algn="l" defTabSz="1935188" rtl="0" eaLnBrk="1" latinLnBrk="0" hangingPunct="1">
              <a:defRPr sz="3809"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B608AA99-A15A-4272-BF9B-BFC546B377AA}" type="slidenum">
              <a:rPr kumimoji="0" lang="en-GB" sz="2133"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GB" sz="2133"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BA21870C-51EB-5C4D-AC67-4181CE9BB0EB}"/>
              </a:ext>
            </a:extLst>
          </p:cNvPr>
          <p:cNvSpPr txBox="1"/>
          <p:nvPr/>
        </p:nvSpPr>
        <p:spPr>
          <a:xfrm>
            <a:off x="2870199" y="2938913"/>
            <a:ext cx="7542196" cy="400110"/>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US" sz="2000" b="1" dirty="0">
                <a:latin typeface="Corbel" panose="020B0503020204020204" pitchFamily="34" charset="0"/>
              </a:rPr>
              <a:t>Audience Survey – impact of SFF on the perception of Sarajevo</a:t>
            </a:r>
          </a:p>
        </p:txBody>
      </p:sp>
      <p:sp>
        <p:nvSpPr>
          <p:cNvPr id="7" name="TextBox 6">
            <a:extLst>
              <a:ext uri="{FF2B5EF4-FFF2-40B4-BE49-F238E27FC236}">
                <a16:creationId xmlns:a16="http://schemas.microsoft.com/office/drawing/2014/main" id="{85028BF0-21CF-9B46-AA7E-670305E5D168}"/>
              </a:ext>
            </a:extLst>
          </p:cNvPr>
          <p:cNvSpPr txBox="1"/>
          <p:nvPr/>
        </p:nvSpPr>
        <p:spPr>
          <a:xfrm>
            <a:off x="10579235" y="5626827"/>
            <a:ext cx="2806565" cy="2431628"/>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4800" b="1" dirty="0">
                <a:solidFill>
                  <a:srgbClr val="C00000"/>
                </a:solidFill>
                <a:latin typeface="Corbel" panose="020B0503020204020204" pitchFamily="34" charset="0"/>
              </a:rPr>
              <a:t>1984 Olympics</a:t>
            </a:r>
          </a:p>
          <a:p>
            <a:pPr algn="r"/>
            <a:r>
              <a:rPr lang="en-US" sz="1867" dirty="0">
                <a:solidFill>
                  <a:srgbClr val="C00000"/>
                </a:solidFill>
                <a:latin typeface="Corbel" panose="020B0503020204020204" pitchFamily="34" charset="0"/>
              </a:rPr>
              <a:t>were the event most commonly noted as a comparison to the SFF</a:t>
            </a:r>
            <a:endParaRPr lang="en-US" sz="1600" dirty="0">
              <a:solidFill>
                <a:srgbClr val="C00000"/>
              </a:solidFill>
              <a:latin typeface="Corbel" panose="020B0503020204020204" pitchFamily="34" charset="0"/>
            </a:endParaRPr>
          </a:p>
        </p:txBody>
      </p:sp>
      <p:graphicFrame>
        <p:nvGraphicFramePr>
          <p:cNvPr id="12" name="Chart 11">
            <a:extLst>
              <a:ext uri="{FF2B5EF4-FFF2-40B4-BE49-F238E27FC236}">
                <a16:creationId xmlns:a16="http://schemas.microsoft.com/office/drawing/2014/main" id="{C2F6DAF2-D168-A74E-AF83-F5C2DE651137}"/>
              </a:ext>
            </a:extLst>
          </p:cNvPr>
          <p:cNvGraphicFramePr>
            <a:graphicFrameLocks/>
          </p:cNvGraphicFramePr>
          <p:nvPr>
            <p:extLst>
              <p:ext uri="{D42A27DB-BD31-4B8C-83A1-F6EECF244321}">
                <p14:modId xmlns:p14="http://schemas.microsoft.com/office/powerpoint/2010/main" val="156760350"/>
              </p:ext>
            </p:extLst>
          </p:nvPr>
        </p:nvGraphicFramePr>
        <p:xfrm>
          <a:off x="5843603" y="3597118"/>
          <a:ext cx="7542197" cy="52416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D812C26-7FF0-7445-876A-DF02EC93C32B}"/>
              </a:ext>
            </a:extLst>
          </p:cNvPr>
          <p:cNvSpPr txBox="1"/>
          <p:nvPr/>
        </p:nvSpPr>
        <p:spPr>
          <a:xfrm>
            <a:off x="10579236" y="3369799"/>
            <a:ext cx="2806565" cy="2257028"/>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6400" b="1" dirty="0">
                <a:solidFill>
                  <a:srgbClr val="C00000"/>
                </a:solidFill>
                <a:latin typeface="Corbel" panose="020B0503020204020204" pitchFamily="34" charset="0"/>
              </a:rPr>
              <a:t>91%</a:t>
            </a:r>
          </a:p>
          <a:p>
            <a:pPr algn="r"/>
            <a:r>
              <a:rPr lang="en-US" sz="1867" dirty="0">
                <a:solidFill>
                  <a:srgbClr val="C00000"/>
                </a:solidFill>
                <a:latin typeface="Corbel" panose="020B0503020204020204" pitchFamily="34" charset="0"/>
              </a:rPr>
              <a:t>of the Audience felt the SFF had a positive impact on the perception of the city</a:t>
            </a:r>
            <a:endParaRPr lang="en-US" sz="1600" dirty="0">
              <a:solidFill>
                <a:srgbClr val="C00000"/>
              </a:solidFill>
              <a:latin typeface="Corbel" panose="020B0503020204020204" pitchFamily="34" charset="0"/>
            </a:endParaRPr>
          </a:p>
        </p:txBody>
      </p:sp>
      <p:sp>
        <p:nvSpPr>
          <p:cNvPr id="5" name="Content Placeholder 4">
            <a:extLst>
              <a:ext uri="{FF2B5EF4-FFF2-40B4-BE49-F238E27FC236}">
                <a16:creationId xmlns:a16="http://schemas.microsoft.com/office/drawing/2014/main" id="{8B6DED5F-2155-344A-8EFF-F5D025C447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40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0" y="1222475"/>
            <a:ext cx="10515600" cy="799436"/>
          </a:xfrm>
        </p:spPr>
        <p:txBody>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GB" dirty="0">
                <a:solidFill>
                  <a:srgbClr val="C00000"/>
                </a:solidFill>
              </a:rPr>
              <a:t>Economic Impact</a:t>
            </a:r>
          </a:p>
        </p:txBody>
      </p:sp>
      <p:sp>
        <p:nvSpPr>
          <p:cNvPr id="10" name="Content Placeholder 2"/>
          <p:cNvSpPr>
            <a:spLocks noGrp="1"/>
          </p:cNvSpPr>
          <p:nvPr>
            <p:ph idx="1"/>
          </p:nvPr>
        </p:nvSpPr>
        <p:spPr>
          <a:xfrm>
            <a:off x="2870200" y="2082944"/>
            <a:ext cx="10515600" cy="1135387"/>
          </a:xfrm>
        </p:spPr>
        <p:txBody>
          <a:bodyPr numCol="1">
            <a:no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lvl="0">
              <a:defRPr sz="1800"/>
            </a:pPr>
            <a:r>
              <a:rPr lang="en-GB" dirty="0">
                <a:latin typeface="Corbel"/>
                <a:ea typeface="Corbel"/>
                <a:cs typeface="Corbel"/>
                <a:sym typeface="Corbel"/>
              </a:rPr>
              <a:t>The SFF directly generates a significant economic impact for the City of Sarajevo, and for Bosnia and Herzegovina</a:t>
            </a:r>
          </a:p>
        </p:txBody>
      </p:sp>
      <p:sp>
        <p:nvSpPr>
          <p:cNvPr id="4" name="Slide Number Placeholder 3"/>
          <p:cNvSpPr>
            <a:spLocks noGrp="1"/>
          </p:cNvSpPr>
          <p:nvPr>
            <p:ph type="sldNum" sz="quarter" idx="12"/>
          </p:nvPr>
        </p:nvSpPr>
        <p:spPr/>
        <p:txBody>
          <a:bodyPr/>
          <a:lstStyle>
            <a:defPPr>
              <a:defRPr lang="en-US"/>
            </a:defPPr>
            <a:lvl1pPr marL="0" algn="l" defTabSz="1935188" rtl="0" eaLnBrk="1" latinLnBrk="0" hangingPunct="1">
              <a:defRPr sz="3809" kern="1200">
                <a:solidFill>
                  <a:schemeClr val="tx1"/>
                </a:solidFill>
                <a:latin typeface="+mn-lt"/>
                <a:ea typeface="+mn-ea"/>
                <a:cs typeface="+mn-cs"/>
              </a:defRPr>
            </a:lvl1pPr>
            <a:lvl2pPr marL="967594" algn="l" defTabSz="1935188" rtl="0" eaLnBrk="1" latinLnBrk="0" hangingPunct="1">
              <a:defRPr sz="3809" kern="1200">
                <a:solidFill>
                  <a:schemeClr val="tx1"/>
                </a:solidFill>
                <a:latin typeface="+mn-lt"/>
                <a:ea typeface="+mn-ea"/>
                <a:cs typeface="+mn-cs"/>
              </a:defRPr>
            </a:lvl2pPr>
            <a:lvl3pPr marL="1935188" algn="l" defTabSz="1935188" rtl="0" eaLnBrk="1" latinLnBrk="0" hangingPunct="1">
              <a:defRPr sz="3809" kern="1200">
                <a:solidFill>
                  <a:schemeClr val="tx1"/>
                </a:solidFill>
                <a:latin typeface="+mn-lt"/>
                <a:ea typeface="+mn-ea"/>
                <a:cs typeface="+mn-cs"/>
              </a:defRPr>
            </a:lvl3pPr>
            <a:lvl4pPr marL="2902782" algn="l" defTabSz="1935188" rtl="0" eaLnBrk="1" latinLnBrk="0" hangingPunct="1">
              <a:defRPr sz="3809" kern="1200">
                <a:solidFill>
                  <a:schemeClr val="tx1"/>
                </a:solidFill>
                <a:latin typeface="+mn-lt"/>
                <a:ea typeface="+mn-ea"/>
                <a:cs typeface="+mn-cs"/>
              </a:defRPr>
            </a:lvl4pPr>
            <a:lvl5pPr marL="3870375" algn="l" defTabSz="1935188" rtl="0" eaLnBrk="1" latinLnBrk="0" hangingPunct="1">
              <a:defRPr sz="3809" kern="1200">
                <a:solidFill>
                  <a:schemeClr val="tx1"/>
                </a:solidFill>
                <a:latin typeface="+mn-lt"/>
                <a:ea typeface="+mn-ea"/>
                <a:cs typeface="+mn-cs"/>
              </a:defRPr>
            </a:lvl5pPr>
            <a:lvl6pPr marL="4837970" algn="l" defTabSz="1935188" rtl="0" eaLnBrk="1" latinLnBrk="0" hangingPunct="1">
              <a:defRPr sz="3809" kern="1200">
                <a:solidFill>
                  <a:schemeClr val="tx1"/>
                </a:solidFill>
                <a:latin typeface="+mn-lt"/>
                <a:ea typeface="+mn-ea"/>
                <a:cs typeface="+mn-cs"/>
              </a:defRPr>
            </a:lvl6pPr>
            <a:lvl7pPr marL="5805563" algn="l" defTabSz="1935188" rtl="0" eaLnBrk="1" latinLnBrk="0" hangingPunct="1">
              <a:defRPr sz="3809" kern="1200">
                <a:solidFill>
                  <a:schemeClr val="tx1"/>
                </a:solidFill>
                <a:latin typeface="+mn-lt"/>
                <a:ea typeface="+mn-ea"/>
                <a:cs typeface="+mn-cs"/>
              </a:defRPr>
            </a:lvl7pPr>
            <a:lvl8pPr marL="6773157" algn="l" defTabSz="1935188" rtl="0" eaLnBrk="1" latinLnBrk="0" hangingPunct="1">
              <a:defRPr sz="3809" kern="1200">
                <a:solidFill>
                  <a:schemeClr val="tx1"/>
                </a:solidFill>
                <a:latin typeface="+mn-lt"/>
                <a:ea typeface="+mn-ea"/>
                <a:cs typeface="+mn-cs"/>
              </a:defRPr>
            </a:lvl8pPr>
            <a:lvl9pPr marL="7740750" algn="l" defTabSz="1935188" rtl="0" eaLnBrk="1" latinLnBrk="0" hangingPunct="1">
              <a:defRPr sz="3809"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B608AA99-A15A-4272-BF9B-BFC546B377AA}" type="slidenum">
              <a:rPr kumimoji="0" lang="en-GB" sz="2133"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GB" sz="2133"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graphicFrame>
        <p:nvGraphicFramePr>
          <p:cNvPr id="3" name="Table 2">
            <a:extLst>
              <a:ext uri="{FF2B5EF4-FFF2-40B4-BE49-F238E27FC236}">
                <a16:creationId xmlns:a16="http://schemas.microsoft.com/office/drawing/2014/main" id="{D5E96CB6-4875-F242-A838-82387156829B}"/>
              </a:ext>
            </a:extLst>
          </p:cNvPr>
          <p:cNvGraphicFramePr>
            <a:graphicFrameLocks noGrp="1"/>
          </p:cNvGraphicFramePr>
          <p:nvPr>
            <p:extLst>
              <p:ext uri="{D42A27DB-BD31-4B8C-83A1-F6EECF244321}">
                <p14:modId xmlns:p14="http://schemas.microsoft.com/office/powerpoint/2010/main" val="236034701"/>
              </p:ext>
            </p:extLst>
          </p:nvPr>
        </p:nvGraphicFramePr>
        <p:xfrm>
          <a:off x="2870197" y="2934696"/>
          <a:ext cx="9234411" cy="2914807"/>
        </p:xfrm>
        <a:graphic>
          <a:graphicData uri="http://schemas.openxmlformats.org/drawingml/2006/table">
            <a:tbl>
              <a:tblPr bandRow="1">
                <a:tableStyleId>{21E4AEA4-8DFA-4A89-87EB-49C32662AFE0}</a:tableStyleId>
              </a:tblPr>
              <a:tblGrid>
                <a:gridCol w="973709">
                  <a:extLst>
                    <a:ext uri="{9D8B030D-6E8A-4147-A177-3AD203B41FA5}">
                      <a16:colId xmlns:a16="http://schemas.microsoft.com/office/drawing/2014/main" val="2398580391"/>
                    </a:ext>
                  </a:extLst>
                </a:gridCol>
                <a:gridCol w="1249783">
                  <a:extLst>
                    <a:ext uri="{9D8B030D-6E8A-4147-A177-3AD203B41FA5}">
                      <a16:colId xmlns:a16="http://schemas.microsoft.com/office/drawing/2014/main" val="2861287339"/>
                    </a:ext>
                  </a:extLst>
                </a:gridCol>
                <a:gridCol w="2336973">
                  <a:extLst>
                    <a:ext uri="{9D8B030D-6E8A-4147-A177-3AD203B41FA5}">
                      <a16:colId xmlns:a16="http://schemas.microsoft.com/office/drawing/2014/main" val="285552177"/>
                    </a:ext>
                  </a:extLst>
                </a:gridCol>
                <a:gridCol w="2336973">
                  <a:extLst>
                    <a:ext uri="{9D8B030D-6E8A-4147-A177-3AD203B41FA5}">
                      <a16:colId xmlns:a16="http://schemas.microsoft.com/office/drawing/2014/main" val="2864481190"/>
                    </a:ext>
                  </a:extLst>
                </a:gridCol>
                <a:gridCol w="2336973">
                  <a:extLst>
                    <a:ext uri="{9D8B030D-6E8A-4147-A177-3AD203B41FA5}">
                      <a16:colId xmlns:a16="http://schemas.microsoft.com/office/drawing/2014/main" val="3768812711"/>
                    </a:ext>
                  </a:extLst>
                </a:gridCol>
              </a:tblGrid>
              <a:tr h="273205">
                <a:tc>
                  <a:txBody>
                    <a:bodyPr/>
                    <a:lstStyle/>
                    <a:p>
                      <a:pPr marL="360680" algn="l">
                        <a:lnSpc>
                          <a:spcPts val="1900"/>
                        </a:lnSpc>
                        <a:spcAft>
                          <a:spcPts val="0"/>
                        </a:spcAft>
                      </a:pP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l">
                        <a:lnSpc>
                          <a:spcPts val="1900"/>
                        </a:lnSpc>
                        <a:spcAft>
                          <a:spcPts val="0"/>
                        </a:spcAft>
                      </a:pPr>
                      <a:r>
                        <a:rPr lang="en-GB" sz="1700" kern="1200" dirty="0">
                          <a:effectLst/>
                        </a:rPr>
                        <a:t> </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6350" indent="0" algn="r">
                        <a:lnSpc>
                          <a:spcPts val="1900"/>
                        </a:lnSpc>
                        <a:spcAft>
                          <a:spcPts val="0"/>
                        </a:spcAft>
                        <a:tabLst/>
                      </a:pPr>
                      <a:r>
                        <a:rPr lang="en-GB" sz="1700" kern="1200" dirty="0">
                          <a:effectLst/>
                        </a:rPr>
                        <a:t>Output</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a:lnSpc>
                          <a:spcPts val="1900"/>
                        </a:lnSpc>
                        <a:spcAft>
                          <a:spcPts val="0"/>
                        </a:spcAft>
                        <a:tabLst/>
                      </a:pPr>
                      <a:r>
                        <a:rPr lang="en-GB" sz="1700" kern="1200" dirty="0">
                          <a:effectLst/>
                        </a:rPr>
                        <a:t>Employment</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a:lnSpc>
                          <a:spcPts val="1900"/>
                        </a:lnSpc>
                        <a:spcAft>
                          <a:spcPts val="0"/>
                        </a:spcAft>
                      </a:pPr>
                      <a:r>
                        <a:rPr lang="en-GB" sz="1700" kern="1200" dirty="0">
                          <a:effectLst/>
                        </a:rPr>
                        <a:t>GVA</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extLst>
                  <a:ext uri="{0D108BD9-81ED-4DB2-BD59-A6C34878D82A}">
                    <a16:rowId xmlns:a16="http://schemas.microsoft.com/office/drawing/2014/main" val="738431796"/>
                  </a:ext>
                </a:extLst>
              </a:tr>
              <a:tr h="438727">
                <a:tc rowSpan="2">
                  <a:txBody>
                    <a:bodyPr/>
                    <a:lstStyle/>
                    <a:p>
                      <a:pPr marL="71755" marR="71755" indent="0" algn="l" defTabSz="914400" rtl="0" eaLnBrk="1" latinLnBrk="0" hangingPunct="1">
                        <a:lnSpc>
                          <a:spcPts val="1900"/>
                        </a:lnSpc>
                        <a:spcAft>
                          <a:spcPts val="1200"/>
                        </a:spcAft>
                        <a:tabLst/>
                      </a:pPr>
                      <a:r>
                        <a:rPr lang="en-US" sz="1700" kern="1200" dirty="0">
                          <a:effectLst/>
                        </a:rPr>
                        <a:t>2019</a:t>
                      </a:r>
                      <a:endParaRPr lang="en-GB" sz="1700" kern="1200" dirty="0">
                        <a:solidFill>
                          <a:schemeClr val="dk1"/>
                        </a:solidFill>
                        <a:effectLst/>
                        <a:latin typeface="Corbel" panose="020B0503020204020204" pitchFamily="34" charset="0"/>
                        <a:ea typeface="+mn-ea"/>
                        <a:cs typeface="+mn-cs"/>
                      </a:endParaRPr>
                    </a:p>
                  </a:txBody>
                  <a:tcPr marL="83127" marR="83127" marT="0" marB="0" vert="vert270"/>
                </a:tc>
                <a:tc>
                  <a:txBody>
                    <a:bodyPr/>
                    <a:lstStyle/>
                    <a:p>
                      <a:pPr marL="360680" indent="0" algn="l" defTabSz="914400" rtl="0" eaLnBrk="1" latinLnBrk="0" hangingPunct="1">
                        <a:lnSpc>
                          <a:spcPts val="1900"/>
                        </a:lnSpc>
                        <a:spcAft>
                          <a:spcPts val="1200"/>
                        </a:spcAft>
                        <a:tabLst/>
                      </a:pPr>
                      <a:r>
                        <a:rPr lang="en-US" sz="1700" kern="1200" dirty="0">
                          <a:effectLst/>
                        </a:rPr>
                        <a:t>Direct </a:t>
                      </a:r>
                      <a:endParaRPr lang="en-GB" sz="1700" kern="1200" dirty="0">
                        <a:solidFill>
                          <a:schemeClr val="dk1"/>
                        </a:solidFill>
                        <a:effectLst/>
                        <a:latin typeface="Corbel" panose="020B0503020204020204" pitchFamily="34" charset="0"/>
                        <a:ea typeface="+mn-ea"/>
                        <a:cs typeface="+mn-cs"/>
                      </a:endParaRPr>
                    </a:p>
                  </a:txBody>
                  <a:tcPr marL="75438" marR="75438" marT="0" marB="0" anchor="ctr"/>
                </a:tc>
                <a:tc>
                  <a:txBody>
                    <a:bodyPr/>
                    <a:lstStyle/>
                    <a:p>
                      <a:pPr marL="360680" indent="0" algn="r" defTabSz="914400" rtl="0" eaLnBrk="1" latinLnBrk="0" hangingPunct="1">
                        <a:lnSpc>
                          <a:spcPts val="1900"/>
                        </a:lnSpc>
                        <a:spcAft>
                          <a:spcPts val="1200"/>
                        </a:spcAft>
                        <a:tabLst/>
                      </a:pPr>
                      <a:r>
                        <a:rPr lang="en-GB" sz="1700" kern="1200" dirty="0">
                          <a:effectLst/>
                        </a:rPr>
                        <a:t>BAM 6,04 m </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25 FTEs</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         BAM 690,851 </a:t>
                      </a:r>
                      <a:endParaRPr lang="en-GB" sz="1700" kern="1200" dirty="0">
                        <a:solidFill>
                          <a:schemeClr val="dk1"/>
                        </a:solidFill>
                        <a:effectLst/>
                      </a:endParaRPr>
                    </a:p>
                  </a:txBody>
                  <a:tcPr marL="75438" marR="75438" marT="0" marB="0" anchor="b"/>
                </a:tc>
                <a:extLst>
                  <a:ext uri="{0D108BD9-81ED-4DB2-BD59-A6C34878D82A}">
                    <a16:rowId xmlns:a16="http://schemas.microsoft.com/office/drawing/2014/main" val="1986774729"/>
                  </a:ext>
                </a:extLst>
              </a:tr>
              <a:tr h="440575">
                <a:tc vMerge="1">
                  <a:txBody>
                    <a:bodyPr/>
                    <a:lstStyle/>
                    <a:p>
                      <a:pPr marL="6350" indent="0" algn="l">
                        <a:lnSpc>
                          <a:spcPts val="1900"/>
                        </a:lnSpc>
                        <a:spcAft>
                          <a:spcPts val="0"/>
                        </a:spcAft>
                        <a:tabLst/>
                      </a:pPr>
                      <a:endParaRPr lang="en-GB" sz="2100" kern="1200" dirty="0">
                        <a:solidFill>
                          <a:schemeClr val="dk1"/>
                        </a:solidFill>
                        <a:effectLst/>
                        <a:latin typeface="Corbel" panose="020B0503020204020204" pitchFamily="34" charset="0"/>
                        <a:ea typeface="+mn-ea"/>
                        <a:cs typeface="+mn-cs"/>
                      </a:endParaRPr>
                    </a:p>
                  </a:txBody>
                  <a:tcPr marT="0" marB="0" anchor="ctr"/>
                </a:tc>
                <a:tc>
                  <a:txBody>
                    <a:bodyPr/>
                    <a:lstStyle/>
                    <a:p>
                      <a:pPr marL="360680" indent="0" algn="l" defTabSz="914400" rtl="0" eaLnBrk="1" latinLnBrk="0" hangingPunct="1">
                        <a:lnSpc>
                          <a:spcPts val="1900"/>
                        </a:lnSpc>
                        <a:spcAft>
                          <a:spcPts val="1200"/>
                        </a:spcAft>
                        <a:tabLst/>
                      </a:pPr>
                      <a:r>
                        <a:rPr lang="en-US" sz="1700" kern="1200">
                          <a:effectLst/>
                        </a:rPr>
                        <a:t>Total </a:t>
                      </a:r>
                      <a:endParaRPr lang="en-GB" sz="1700" kern="1200">
                        <a:solidFill>
                          <a:schemeClr val="dk1"/>
                        </a:solidFill>
                        <a:effectLst/>
                        <a:latin typeface="Corbel" panose="020B0503020204020204" pitchFamily="34" charset="0"/>
                        <a:ea typeface="+mn-ea"/>
                        <a:cs typeface="+mn-cs"/>
                      </a:endParaRPr>
                    </a:p>
                  </a:txBody>
                  <a:tcPr marL="75438" marR="75438" marT="0" marB="0" anchor="ctr"/>
                </a:tc>
                <a:tc>
                  <a:txBody>
                    <a:bodyPr/>
                    <a:lstStyle/>
                    <a:p>
                      <a:pPr marL="360680" indent="0" algn="r" defTabSz="914400" rtl="0" eaLnBrk="1" latinLnBrk="0" hangingPunct="1">
                        <a:lnSpc>
                          <a:spcPts val="1900"/>
                        </a:lnSpc>
                        <a:spcAft>
                          <a:spcPts val="1200"/>
                        </a:spcAft>
                        <a:tabLst/>
                      </a:pPr>
                      <a:r>
                        <a:rPr lang="en-GB" sz="1700" kern="1200" dirty="0">
                          <a:effectLst/>
                        </a:rPr>
                        <a:t>        BAM  13,88 m </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89 FTEs</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BAM 2,54 m </a:t>
                      </a:r>
                      <a:endParaRPr lang="en-GB" sz="1700" kern="1200" dirty="0">
                        <a:solidFill>
                          <a:schemeClr val="dk1"/>
                        </a:solidFill>
                        <a:effectLst/>
                      </a:endParaRPr>
                    </a:p>
                  </a:txBody>
                  <a:tcPr marL="75438" marR="75438" marT="0" marB="0" anchor="b"/>
                </a:tc>
                <a:extLst>
                  <a:ext uri="{0D108BD9-81ED-4DB2-BD59-A6C34878D82A}">
                    <a16:rowId xmlns:a16="http://schemas.microsoft.com/office/drawing/2014/main" val="3334201205"/>
                  </a:ext>
                </a:extLst>
              </a:tr>
              <a:tr h="440575">
                <a:tc rowSpan="2">
                  <a:txBody>
                    <a:bodyPr/>
                    <a:lstStyle/>
                    <a:p>
                      <a:pPr marL="71755" marR="71755" indent="0" algn="l" defTabSz="914400" rtl="0" eaLnBrk="1" latinLnBrk="0" hangingPunct="1">
                        <a:lnSpc>
                          <a:spcPts val="1900"/>
                        </a:lnSpc>
                        <a:spcAft>
                          <a:spcPts val="1200"/>
                        </a:spcAft>
                        <a:tabLst/>
                      </a:pPr>
                      <a:r>
                        <a:rPr lang="en-US" sz="1700" kern="1200">
                          <a:effectLst/>
                        </a:rPr>
                        <a:t>2018</a:t>
                      </a:r>
                      <a:endParaRPr lang="en-GB" sz="1700" kern="1200">
                        <a:solidFill>
                          <a:schemeClr val="dk1"/>
                        </a:solidFill>
                        <a:effectLst/>
                        <a:latin typeface="Corbel" panose="020B0503020204020204" pitchFamily="34" charset="0"/>
                        <a:ea typeface="+mn-ea"/>
                        <a:cs typeface="+mn-cs"/>
                      </a:endParaRPr>
                    </a:p>
                  </a:txBody>
                  <a:tcPr marL="83127" marR="83127" marT="0" marB="0" vert="vert270"/>
                </a:tc>
                <a:tc>
                  <a:txBody>
                    <a:bodyPr/>
                    <a:lstStyle/>
                    <a:p>
                      <a:pPr marL="360680" indent="0" algn="l" defTabSz="914400" rtl="0" eaLnBrk="1" latinLnBrk="0" hangingPunct="1">
                        <a:lnSpc>
                          <a:spcPts val="1900"/>
                        </a:lnSpc>
                        <a:spcAft>
                          <a:spcPts val="1200"/>
                        </a:spcAft>
                        <a:tabLst/>
                      </a:pPr>
                      <a:r>
                        <a:rPr lang="en-US" sz="1700" kern="1200" dirty="0">
                          <a:effectLst/>
                        </a:rPr>
                        <a:t>Direct</a:t>
                      </a:r>
                      <a:endParaRPr lang="en-GB" sz="1700" kern="1200" dirty="0">
                        <a:solidFill>
                          <a:schemeClr val="dk1"/>
                        </a:solidFill>
                        <a:effectLst/>
                        <a:latin typeface="Corbel" panose="020B0503020204020204" pitchFamily="34" charset="0"/>
                        <a:ea typeface="+mn-ea"/>
                        <a:cs typeface="+mn-cs"/>
                      </a:endParaRPr>
                    </a:p>
                  </a:txBody>
                  <a:tcPr marL="75438" marR="75438" marT="0" marB="0" anchor="ctr"/>
                </a:tc>
                <a:tc>
                  <a:txBody>
                    <a:bodyPr/>
                    <a:lstStyle/>
                    <a:p>
                      <a:pPr marL="360680" indent="0" algn="r" defTabSz="914400" rtl="0" eaLnBrk="1" latinLnBrk="0" hangingPunct="1">
                        <a:lnSpc>
                          <a:spcPts val="1900"/>
                        </a:lnSpc>
                        <a:spcAft>
                          <a:spcPts val="1200"/>
                        </a:spcAft>
                        <a:tabLst/>
                      </a:pPr>
                      <a:r>
                        <a:rPr lang="en-GB" sz="1700" kern="1200" dirty="0">
                          <a:effectLst/>
                        </a:rPr>
                        <a:t>           BAM 4,40 m </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21 FTEs</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         BAM 651,485 </a:t>
                      </a:r>
                      <a:endParaRPr lang="en-GB" sz="1700" kern="1200" dirty="0">
                        <a:solidFill>
                          <a:schemeClr val="dk1"/>
                        </a:solidFill>
                        <a:effectLst/>
                      </a:endParaRPr>
                    </a:p>
                  </a:txBody>
                  <a:tcPr marL="75438" marR="75438" marT="0" marB="0" anchor="b"/>
                </a:tc>
                <a:extLst>
                  <a:ext uri="{0D108BD9-81ED-4DB2-BD59-A6C34878D82A}">
                    <a16:rowId xmlns:a16="http://schemas.microsoft.com/office/drawing/2014/main" val="1819693675"/>
                  </a:ext>
                </a:extLst>
              </a:tr>
              <a:tr h="440575">
                <a:tc vMerge="1">
                  <a:txBody>
                    <a:bodyPr/>
                    <a:lstStyle/>
                    <a:p>
                      <a:pPr marL="6350" indent="0" algn="l">
                        <a:lnSpc>
                          <a:spcPts val="1900"/>
                        </a:lnSpc>
                        <a:spcAft>
                          <a:spcPts val="0"/>
                        </a:spcAft>
                        <a:tabLst/>
                      </a:pPr>
                      <a:endParaRPr lang="en-GB" sz="2100" kern="1200" dirty="0">
                        <a:solidFill>
                          <a:schemeClr val="dk1"/>
                        </a:solidFill>
                        <a:effectLst/>
                        <a:latin typeface="Corbel" panose="020B0503020204020204" pitchFamily="34" charset="0"/>
                        <a:ea typeface="+mn-ea"/>
                        <a:cs typeface="+mn-cs"/>
                      </a:endParaRPr>
                    </a:p>
                  </a:txBody>
                  <a:tcPr marT="0" marB="0" anchor="ctr"/>
                </a:tc>
                <a:tc>
                  <a:txBody>
                    <a:bodyPr/>
                    <a:lstStyle/>
                    <a:p>
                      <a:pPr marL="360680" indent="0" algn="l" defTabSz="914400" rtl="0" eaLnBrk="1" latinLnBrk="0" hangingPunct="1">
                        <a:lnSpc>
                          <a:spcPts val="1900"/>
                        </a:lnSpc>
                        <a:spcAft>
                          <a:spcPts val="1200"/>
                        </a:spcAft>
                        <a:tabLst/>
                      </a:pPr>
                      <a:r>
                        <a:rPr lang="en-US" sz="1700" kern="1200">
                          <a:effectLst/>
                        </a:rPr>
                        <a:t>Total</a:t>
                      </a:r>
                      <a:endParaRPr lang="en-GB" sz="1700" kern="1200">
                        <a:solidFill>
                          <a:schemeClr val="dk1"/>
                        </a:solidFill>
                        <a:effectLst/>
                        <a:latin typeface="Corbel" panose="020B0503020204020204" pitchFamily="34" charset="0"/>
                        <a:ea typeface="+mn-ea"/>
                        <a:cs typeface="+mn-cs"/>
                      </a:endParaRPr>
                    </a:p>
                  </a:txBody>
                  <a:tcPr marL="75438" marR="75438" marT="0" marB="0" anchor="ctr"/>
                </a:tc>
                <a:tc>
                  <a:txBody>
                    <a:bodyPr/>
                    <a:lstStyle/>
                    <a:p>
                      <a:pPr marL="360680" indent="0" algn="r" defTabSz="914400" rtl="0" eaLnBrk="1" latinLnBrk="0" hangingPunct="1">
                        <a:lnSpc>
                          <a:spcPts val="1900"/>
                        </a:lnSpc>
                        <a:spcAft>
                          <a:spcPts val="1200"/>
                        </a:spcAft>
                        <a:tabLst/>
                      </a:pPr>
                      <a:r>
                        <a:rPr lang="en-GB" sz="1700" kern="1200" dirty="0">
                          <a:effectLst/>
                        </a:rPr>
                        <a:t>          BAM 10,14 m </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73 FTEs</a:t>
                      </a:r>
                      <a:endParaRPr lang="en-GB" sz="1700" kern="1200" dirty="0">
                        <a:solidFill>
                          <a:schemeClr val="dk1"/>
                        </a:solidFill>
                        <a:effectLst/>
                        <a:latin typeface="Corbel" panose="020B0503020204020204" pitchFamily="34" charset="0"/>
                        <a:ea typeface="+mn-ea"/>
                        <a:cs typeface="+mn-cs"/>
                      </a:endParaRPr>
                    </a:p>
                  </a:txBody>
                  <a:tcPr marL="75438" marR="75438" marT="0" marB="0" anchor="b"/>
                </a:tc>
                <a:tc>
                  <a:txBody>
                    <a:bodyPr/>
                    <a:lstStyle/>
                    <a:p>
                      <a:pPr marL="360680" algn="r" defTabSz="914400" rtl="0" eaLnBrk="1" latinLnBrk="0" hangingPunct="1">
                        <a:lnSpc>
                          <a:spcPts val="1900"/>
                        </a:lnSpc>
                        <a:spcAft>
                          <a:spcPts val="1200"/>
                        </a:spcAft>
                      </a:pPr>
                      <a:r>
                        <a:rPr lang="en-GB" sz="1700" kern="1200" dirty="0">
                          <a:effectLst/>
                        </a:rPr>
                        <a:t>     BAM 2,40 m </a:t>
                      </a:r>
                      <a:endParaRPr lang="en-GB" sz="1700" kern="1200" dirty="0">
                        <a:solidFill>
                          <a:schemeClr val="dk1"/>
                        </a:solidFill>
                        <a:effectLst/>
                      </a:endParaRPr>
                    </a:p>
                  </a:txBody>
                  <a:tcPr marL="75438" marR="75438" marT="0" marB="0" anchor="b"/>
                </a:tc>
                <a:extLst>
                  <a:ext uri="{0D108BD9-81ED-4DB2-BD59-A6C34878D82A}">
                    <a16:rowId xmlns:a16="http://schemas.microsoft.com/office/drawing/2014/main" val="202727176"/>
                  </a:ext>
                </a:extLst>
              </a:tr>
              <a:tr h="440575">
                <a:tc>
                  <a:txBody>
                    <a:bodyPr/>
                    <a:lstStyle/>
                    <a:p>
                      <a:pPr marL="71755" marR="71755" indent="0" algn="l" defTabSz="914400" rtl="0" eaLnBrk="1" latinLnBrk="0" hangingPunct="1">
                        <a:lnSpc>
                          <a:spcPts val="1900"/>
                        </a:lnSpc>
                        <a:spcAft>
                          <a:spcPts val="1200"/>
                        </a:spcAft>
                        <a:tabLst/>
                      </a:pPr>
                      <a:r>
                        <a:rPr lang="en-US" sz="1700" kern="1200" dirty="0">
                          <a:effectLst/>
                        </a:rPr>
                        <a:t>201</a:t>
                      </a:r>
                      <a:r>
                        <a:rPr lang="en-GB" sz="1700" kern="1200" dirty="0">
                          <a:effectLst/>
                        </a:rPr>
                        <a:t>7</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6350" indent="0" algn="ctr" defTabSz="914400" rtl="0" eaLnBrk="1" latinLnBrk="0" hangingPunct="1">
                        <a:lnSpc>
                          <a:spcPts val="1900"/>
                        </a:lnSpc>
                        <a:spcAft>
                          <a:spcPts val="0"/>
                        </a:spcAft>
                        <a:tabLst/>
                      </a:pPr>
                      <a:r>
                        <a:rPr lang="en-GB" sz="1700" kern="1200">
                          <a:effectLst/>
                        </a:rPr>
                        <a:t>Direct </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defTabSz="914400" rtl="0" eaLnBrk="1" latinLnBrk="0" hangingPunct="1">
                        <a:lnSpc>
                          <a:spcPts val="1900"/>
                        </a:lnSpc>
                        <a:spcAft>
                          <a:spcPts val="0"/>
                        </a:spcAft>
                        <a:tabLst/>
                      </a:pPr>
                      <a:r>
                        <a:rPr lang="en-GB" sz="1700" kern="1200">
                          <a:effectLst/>
                        </a:rPr>
                        <a:t>      BAM 4.49 m</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defTabSz="914400" rtl="0" eaLnBrk="1" latinLnBrk="0" hangingPunct="1">
                        <a:lnSpc>
                          <a:spcPts val="1900"/>
                        </a:lnSpc>
                        <a:spcAft>
                          <a:spcPts val="0"/>
                        </a:spcAft>
                      </a:pPr>
                      <a:r>
                        <a:rPr lang="en-GB" sz="1700" kern="1200">
                          <a:effectLst/>
                        </a:rPr>
                        <a:t>28 FTEs</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defTabSz="914400" rtl="0" eaLnBrk="1" latinLnBrk="0" hangingPunct="1">
                        <a:lnSpc>
                          <a:spcPts val="1900"/>
                        </a:lnSpc>
                        <a:spcAft>
                          <a:spcPts val="0"/>
                        </a:spcAft>
                        <a:tabLst/>
                      </a:pPr>
                      <a:r>
                        <a:rPr lang="en-GB" sz="1700" kern="1200" dirty="0">
                          <a:effectLst/>
                        </a:rPr>
                        <a:t>    BAM 508,531 </a:t>
                      </a:r>
                      <a:endParaRPr lang="en-GB" sz="1700" kern="1200" dirty="0">
                        <a:solidFill>
                          <a:schemeClr val="dk1"/>
                        </a:solidFill>
                        <a:effectLst/>
                        <a:ea typeface="+mn-ea"/>
                        <a:cs typeface="+mn-cs"/>
                      </a:endParaRPr>
                    </a:p>
                  </a:txBody>
                  <a:tcPr marL="100584" marR="100584" marT="0" marB="0" anchor="ctr"/>
                </a:tc>
                <a:extLst>
                  <a:ext uri="{0D108BD9-81ED-4DB2-BD59-A6C34878D82A}">
                    <a16:rowId xmlns:a16="http://schemas.microsoft.com/office/drawing/2014/main" val="3026344540"/>
                  </a:ext>
                </a:extLst>
              </a:tr>
              <a:tr h="440575">
                <a:tc>
                  <a:txBody>
                    <a:bodyPr/>
                    <a:lstStyle/>
                    <a:p>
                      <a:pPr marL="71755" marR="71755" indent="0" algn="l" defTabSz="914400" rtl="0" eaLnBrk="1" latinLnBrk="0" hangingPunct="1">
                        <a:lnSpc>
                          <a:spcPts val="1900"/>
                        </a:lnSpc>
                        <a:spcAft>
                          <a:spcPts val="1200"/>
                        </a:spcAft>
                        <a:tabLst/>
                      </a:pPr>
                      <a:r>
                        <a:rPr lang="en-US" sz="1700" kern="1200" dirty="0">
                          <a:effectLst/>
                        </a:rPr>
                        <a:t>201</a:t>
                      </a:r>
                      <a:r>
                        <a:rPr lang="en-GB" sz="1700" kern="1200" dirty="0">
                          <a:effectLst/>
                        </a:rPr>
                        <a:t>7</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6350" indent="0" algn="ctr" defTabSz="914400" rtl="0" eaLnBrk="1" latinLnBrk="0" hangingPunct="1">
                        <a:lnSpc>
                          <a:spcPts val="1900"/>
                        </a:lnSpc>
                        <a:spcAft>
                          <a:spcPts val="0"/>
                        </a:spcAft>
                        <a:tabLst/>
                      </a:pPr>
                      <a:r>
                        <a:rPr lang="en-GB" sz="1700" kern="1200">
                          <a:effectLst/>
                        </a:rPr>
                        <a:t>Total </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defTabSz="914400" rtl="0" eaLnBrk="1" latinLnBrk="0" hangingPunct="1">
                        <a:lnSpc>
                          <a:spcPts val="1900"/>
                        </a:lnSpc>
                        <a:spcAft>
                          <a:spcPts val="0"/>
                        </a:spcAft>
                        <a:tabLst/>
                      </a:pPr>
                      <a:r>
                        <a:rPr lang="en-GB" sz="1700" kern="1200">
                          <a:effectLst/>
                        </a:rPr>
                        <a:t>     BAM 10.33 m </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defTabSz="914400" rtl="0" eaLnBrk="1" latinLnBrk="0" hangingPunct="1">
                        <a:lnSpc>
                          <a:spcPts val="1900"/>
                        </a:lnSpc>
                        <a:spcAft>
                          <a:spcPts val="0"/>
                        </a:spcAft>
                      </a:pPr>
                      <a:r>
                        <a:rPr lang="en-GB" sz="1700" kern="1200">
                          <a:effectLst/>
                        </a:rPr>
                        <a:t>99 FTEs</a:t>
                      </a:r>
                      <a:endParaRPr lang="en-GB" sz="1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defTabSz="914400" rtl="0" eaLnBrk="1" latinLnBrk="0" hangingPunct="1">
                        <a:lnSpc>
                          <a:spcPts val="1900"/>
                        </a:lnSpc>
                        <a:spcAft>
                          <a:spcPts val="0"/>
                        </a:spcAft>
                      </a:pPr>
                      <a:r>
                        <a:rPr lang="en-GB" sz="1700" kern="1200" dirty="0">
                          <a:effectLst/>
                        </a:rPr>
                        <a:t> BAM 1.87 m</a:t>
                      </a:r>
                      <a:endParaRPr lang="en-GB" sz="1700" kern="1200" dirty="0">
                        <a:solidFill>
                          <a:schemeClr val="dk1"/>
                        </a:solidFill>
                        <a:effectLst/>
                        <a:latin typeface="+mn-lt"/>
                        <a:ea typeface="+mn-ea"/>
                        <a:cs typeface="+mn-cs"/>
                      </a:endParaRPr>
                    </a:p>
                  </a:txBody>
                  <a:tcPr marL="100584" marR="100584" marT="0" marB="0" anchor="ctr"/>
                </a:tc>
                <a:extLst>
                  <a:ext uri="{0D108BD9-81ED-4DB2-BD59-A6C34878D82A}">
                    <a16:rowId xmlns:a16="http://schemas.microsoft.com/office/drawing/2014/main" val="3788088208"/>
                  </a:ext>
                </a:extLst>
              </a:tr>
            </a:tbl>
          </a:graphicData>
        </a:graphic>
      </p:graphicFrame>
      <p:sp>
        <p:nvSpPr>
          <p:cNvPr id="11" name="Content Placeholder 2">
            <a:extLst>
              <a:ext uri="{FF2B5EF4-FFF2-40B4-BE49-F238E27FC236}">
                <a16:creationId xmlns:a16="http://schemas.microsoft.com/office/drawing/2014/main" id="{581DA7B6-D169-3741-827F-FB2F6DF35401}"/>
              </a:ext>
            </a:extLst>
          </p:cNvPr>
          <p:cNvSpPr txBox="1">
            <a:spLocks/>
          </p:cNvSpPr>
          <p:nvPr/>
        </p:nvSpPr>
        <p:spPr>
          <a:xfrm>
            <a:off x="2841975" y="5902467"/>
            <a:ext cx="10515603" cy="918219"/>
          </a:xfrm>
          <a:prstGeom prst="rect">
            <a:avLst/>
          </a:prstGeom>
        </p:spPr>
        <p:txBody>
          <a:bodyPr vert="horz" lIns="121920" tIns="60960" rIns="121920" bIns="60960" numCol="1" rtlCol="0">
            <a:no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marL="342900" indent="-342900">
              <a:buFont typeface="Arial" panose="020B0604020202020204" pitchFamily="34" charset="0"/>
              <a:buChar char="•"/>
              <a:defRPr sz="1800"/>
            </a:pPr>
            <a:r>
              <a:rPr lang="en-GB" sz="1800" dirty="0">
                <a:latin typeface="Corbel"/>
                <a:ea typeface="Corbel"/>
                <a:cs typeface="Corbel"/>
                <a:sym typeface="Corbel"/>
              </a:rPr>
              <a:t>In total, the Festival employs approximately 300 people on part-time contracts every year.</a:t>
            </a:r>
          </a:p>
          <a:p>
            <a:pPr>
              <a:defRPr sz="1800"/>
            </a:pPr>
            <a:endParaRPr lang="en-GB" sz="1800" dirty="0">
              <a:latin typeface="Corbel"/>
              <a:ea typeface="Corbel"/>
              <a:cs typeface="Corbel"/>
              <a:sym typeface="Corbel"/>
            </a:endParaRPr>
          </a:p>
          <a:p>
            <a:pPr>
              <a:defRPr sz="1800"/>
            </a:pPr>
            <a:r>
              <a:rPr lang="en-GB" sz="1800" dirty="0">
                <a:latin typeface="Corbel"/>
                <a:ea typeface="Corbel"/>
                <a:cs typeface="Corbel"/>
                <a:sym typeface="Corbel"/>
              </a:rPr>
              <a:t>The Festival is also a major source of tourism for the City of Sarajevo</a:t>
            </a:r>
          </a:p>
        </p:txBody>
      </p:sp>
      <p:graphicFrame>
        <p:nvGraphicFramePr>
          <p:cNvPr id="13" name="Table 12">
            <a:extLst>
              <a:ext uri="{FF2B5EF4-FFF2-40B4-BE49-F238E27FC236}">
                <a16:creationId xmlns:a16="http://schemas.microsoft.com/office/drawing/2014/main" id="{755FC16F-B0BB-3D48-BCA7-426B08D9F5D8}"/>
              </a:ext>
            </a:extLst>
          </p:cNvPr>
          <p:cNvGraphicFramePr>
            <a:graphicFrameLocks noGrp="1"/>
          </p:cNvGraphicFramePr>
          <p:nvPr>
            <p:extLst>
              <p:ext uri="{D42A27DB-BD31-4B8C-83A1-F6EECF244321}">
                <p14:modId xmlns:p14="http://schemas.microsoft.com/office/powerpoint/2010/main" val="1443055"/>
              </p:ext>
            </p:extLst>
          </p:nvPr>
        </p:nvGraphicFramePr>
        <p:xfrm>
          <a:off x="2870197" y="7081587"/>
          <a:ext cx="6819945" cy="1200000"/>
        </p:xfrm>
        <a:graphic>
          <a:graphicData uri="http://schemas.openxmlformats.org/drawingml/2006/table">
            <a:tbl>
              <a:tblPr bandRow="1">
                <a:tableStyleId>{21E4AEA4-8DFA-4A89-87EB-49C32662AFE0}</a:tableStyleId>
              </a:tblPr>
              <a:tblGrid>
                <a:gridCol w="1438865">
                  <a:extLst>
                    <a:ext uri="{9D8B030D-6E8A-4147-A177-3AD203B41FA5}">
                      <a16:colId xmlns:a16="http://schemas.microsoft.com/office/drawing/2014/main" val="2861287339"/>
                    </a:ext>
                  </a:extLst>
                </a:gridCol>
                <a:gridCol w="2690540">
                  <a:extLst>
                    <a:ext uri="{9D8B030D-6E8A-4147-A177-3AD203B41FA5}">
                      <a16:colId xmlns:a16="http://schemas.microsoft.com/office/drawing/2014/main" val="285552177"/>
                    </a:ext>
                  </a:extLst>
                </a:gridCol>
                <a:gridCol w="2690540">
                  <a:extLst>
                    <a:ext uri="{9D8B030D-6E8A-4147-A177-3AD203B41FA5}">
                      <a16:colId xmlns:a16="http://schemas.microsoft.com/office/drawing/2014/main" val="2864481190"/>
                    </a:ext>
                  </a:extLst>
                </a:gridCol>
              </a:tblGrid>
              <a:tr h="400000">
                <a:tc>
                  <a:txBody>
                    <a:bodyPr/>
                    <a:lstStyle/>
                    <a:p>
                      <a:pPr marL="360680" algn="l">
                        <a:lnSpc>
                          <a:spcPts val="1900"/>
                        </a:lnSpc>
                        <a:spcAft>
                          <a:spcPts val="0"/>
                        </a:spcAft>
                      </a:pPr>
                      <a:r>
                        <a:rPr lang="en-GB" sz="2700" kern="1200" dirty="0">
                          <a:effectLst/>
                          <a:latin typeface="Corbel" panose="020B0503020204020204" pitchFamily="34" charset="0"/>
                        </a:rPr>
                        <a:t> </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6350" indent="0" algn="r">
                        <a:lnSpc>
                          <a:spcPts val="1900"/>
                        </a:lnSpc>
                        <a:spcAft>
                          <a:spcPts val="0"/>
                        </a:spcAft>
                        <a:tabLst/>
                      </a:pPr>
                      <a:r>
                        <a:rPr lang="en-GB" sz="2700" kern="1200" dirty="0">
                          <a:effectLst/>
                          <a:latin typeface="Corbel" panose="020B0503020204020204" pitchFamily="34" charset="0"/>
                        </a:rPr>
                        <a:t>Impact</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a:lnSpc>
                          <a:spcPts val="1900"/>
                        </a:lnSpc>
                        <a:spcAft>
                          <a:spcPts val="0"/>
                        </a:spcAft>
                        <a:tabLst/>
                      </a:pPr>
                      <a:r>
                        <a:rPr lang="en-GB" sz="2700" kern="1200" dirty="0">
                          <a:effectLst/>
                          <a:latin typeface="Corbel" panose="020B0503020204020204" pitchFamily="34" charset="0"/>
                        </a:rPr>
                        <a:t>Employment</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extLst>
                  <a:ext uri="{0D108BD9-81ED-4DB2-BD59-A6C34878D82A}">
                    <a16:rowId xmlns:a16="http://schemas.microsoft.com/office/drawing/2014/main" val="738431796"/>
                  </a:ext>
                </a:extLst>
              </a:tr>
              <a:tr h="400000">
                <a:tc>
                  <a:txBody>
                    <a:bodyPr/>
                    <a:lstStyle/>
                    <a:p>
                      <a:pPr marL="6350" indent="0" algn="l">
                        <a:lnSpc>
                          <a:spcPts val="1900"/>
                        </a:lnSpc>
                        <a:spcAft>
                          <a:spcPts val="0"/>
                        </a:spcAft>
                        <a:tabLst/>
                      </a:pPr>
                      <a:r>
                        <a:rPr lang="en-GB" sz="2700" kern="1200" dirty="0">
                          <a:effectLst/>
                          <a:latin typeface="Corbel" panose="020B0503020204020204" pitchFamily="34" charset="0"/>
                        </a:rPr>
                        <a:t>Direct </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a:lnSpc>
                          <a:spcPts val="1900"/>
                        </a:lnSpc>
                        <a:spcAft>
                          <a:spcPts val="0"/>
                        </a:spcAft>
                        <a:tabLst/>
                      </a:pPr>
                      <a:r>
                        <a:rPr lang="en-GB" sz="2700" kern="1200" dirty="0">
                          <a:effectLst/>
                          <a:latin typeface="Corbel" panose="020B0503020204020204" pitchFamily="34" charset="0"/>
                        </a:rPr>
                        <a:t>BAM 14.00 m</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a:lnSpc>
                          <a:spcPts val="1900"/>
                        </a:lnSpc>
                        <a:spcAft>
                          <a:spcPts val="0"/>
                        </a:spcAft>
                      </a:pPr>
                      <a:r>
                        <a:rPr lang="en-GB" sz="2700" kern="1200" dirty="0">
                          <a:effectLst/>
                          <a:latin typeface="Corbel" panose="020B0503020204020204" pitchFamily="34" charset="0"/>
                        </a:rPr>
                        <a:t>396 FTEs</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extLst>
                  <a:ext uri="{0D108BD9-81ED-4DB2-BD59-A6C34878D82A}">
                    <a16:rowId xmlns:a16="http://schemas.microsoft.com/office/drawing/2014/main" val="4225084079"/>
                  </a:ext>
                </a:extLst>
              </a:tr>
              <a:tr h="400000">
                <a:tc>
                  <a:txBody>
                    <a:bodyPr/>
                    <a:lstStyle/>
                    <a:p>
                      <a:pPr marL="6350" indent="0" algn="l">
                        <a:lnSpc>
                          <a:spcPts val="1900"/>
                        </a:lnSpc>
                        <a:spcAft>
                          <a:spcPts val="0"/>
                        </a:spcAft>
                        <a:tabLst/>
                      </a:pPr>
                      <a:r>
                        <a:rPr lang="en-GB" sz="2700" kern="1200" dirty="0">
                          <a:effectLst/>
                          <a:latin typeface="Corbel" panose="020B0503020204020204" pitchFamily="34" charset="0"/>
                        </a:rPr>
                        <a:t>Total </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9525" indent="0" algn="r">
                        <a:lnSpc>
                          <a:spcPts val="1900"/>
                        </a:lnSpc>
                        <a:spcAft>
                          <a:spcPts val="0"/>
                        </a:spcAft>
                        <a:tabLst/>
                      </a:pPr>
                      <a:r>
                        <a:rPr lang="en-GB" sz="2700" kern="1200" dirty="0">
                          <a:effectLst/>
                          <a:latin typeface="Corbel" panose="020B0503020204020204" pitchFamily="34" charset="0"/>
                        </a:rPr>
                        <a:t>     </a:t>
                      </a:r>
                      <a:r>
                        <a:rPr lang="en-GB" sz="2700" kern="1200">
                          <a:effectLst/>
                          <a:latin typeface="Corbel" panose="020B0503020204020204" pitchFamily="34" charset="0"/>
                        </a:rPr>
                        <a:t>BAM 57.60 </a:t>
                      </a:r>
                      <a:r>
                        <a:rPr lang="en-GB" sz="2700" kern="1200" dirty="0">
                          <a:effectLst/>
                          <a:latin typeface="Corbel" panose="020B0503020204020204" pitchFamily="34" charset="0"/>
                        </a:rPr>
                        <a:t>m </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tc>
                  <a:txBody>
                    <a:bodyPr/>
                    <a:lstStyle/>
                    <a:p>
                      <a:pPr marL="360680" algn="r">
                        <a:lnSpc>
                          <a:spcPts val="1900"/>
                        </a:lnSpc>
                        <a:spcAft>
                          <a:spcPts val="0"/>
                        </a:spcAft>
                      </a:pPr>
                      <a:r>
                        <a:rPr lang="en-GB" sz="2700" kern="1200" dirty="0">
                          <a:effectLst/>
                          <a:latin typeface="Corbel" panose="020B0503020204020204" pitchFamily="34" charset="0"/>
                        </a:rPr>
                        <a:t>1,438 FTEs</a:t>
                      </a:r>
                      <a:endParaRPr lang="en-GB" sz="2700" kern="1200" dirty="0">
                        <a:solidFill>
                          <a:schemeClr val="dk1"/>
                        </a:solidFill>
                        <a:effectLst/>
                        <a:latin typeface="Corbel" panose="020B0503020204020204" pitchFamily="34" charset="0"/>
                        <a:ea typeface="+mn-ea"/>
                        <a:cs typeface="+mn-cs"/>
                      </a:endParaRPr>
                    </a:p>
                  </a:txBody>
                  <a:tcPr marL="100584" marR="100584" marT="0" marB="0" anchor="ctr"/>
                </a:tc>
                <a:extLst>
                  <a:ext uri="{0D108BD9-81ED-4DB2-BD59-A6C34878D82A}">
                    <a16:rowId xmlns:a16="http://schemas.microsoft.com/office/drawing/2014/main" val="2838766897"/>
                  </a:ext>
                </a:extLst>
              </a:tr>
            </a:tbl>
          </a:graphicData>
        </a:graphic>
      </p:graphicFrame>
    </p:spTree>
    <p:extLst>
      <p:ext uri="{BB962C8B-B14F-4D97-AF65-F5344CB8AC3E}">
        <p14:creationId xmlns:p14="http://schemas.microsoft.com/office/powerpoint/2010/main" val="30868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921" y="258032"/>
            <a:ext cx="10111620" cy="8515048"/>
          </a:xfrm>
          <a:prstGeom prst="rect">
            <a:avLst/>
          </a:prstGeom>
          <a:noFill/>
          <a:ln>
            <a:noFill/>
          </a:ln>
        </p:spPr>
      </p:pic>
    </p:spTree>
    <p:extLst>
      <p:ext uri="{BB962C8B-B14F-4D97-AF65-F5344CB8AC3E}">
        <p14:creationId xmlns:p14="http://schemas.microsoft.com/office/powerpoint/2010/main" val="100828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0" y="1138534"/>
            <a:ext cx="10515600" cy="967319"/>
          </a:xfrm>
        </p:spPr>
        <p:txBody>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GB" dirty="0">
                <a:solidFill>
                  <a:srgbClr val="C00000"/>
                </a:solidFill>
              </a:rPr>
              <a:t>Cultural Impact – Funding and Co-Producers</a:t>
            </a:r>
          </a:p>
        </p:txBody>
      </p:sp>
      <p:sp>
        <p:nvSpPr>
          <p:cNvPr id="10" name="Content Placeholder 2"/>
          <p:cNvSpPr>
            <a:spLocks noGrp="1"/>
          </p:cNvSpPr>
          <p:nvPr>
            <p:ph idx="1"/>
          </p:nvPr>
        </p:nvSpPr>
        <p:spPr>
          <a:xfrm>
            <a:off x="2870200" y="2082944"/>
            <a:ext cx="10515600" cy="855969"/>
          </a:xfrm>
        </p:spPr>
        <p:txBody>
          <a:bodyPr numCol="1">
            <a:no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lvl="0">
              <a:defRPr sz="1800"/>
            </a:pPr>
            <a:r>
              <a:rPr lang="en-GB" dirty="0">
                <a:latin typeface="Corbel"/>
                <a:ea typeface="Corbel"/>
                <a:cs typeface="Corbel"/>
                <a:sym typeface="Corbel"/>
              </a:rPr>
              <a:t>The SFF is also perceived by the industry as a critical place for finding funding and co-producers for projects</a:t>
            </a:r>
          </a:p>
        </p:txBody>
      </p:sp>
      <p:sp>
        <p:nvSpPr>
          <p:cNvPr id="4" name="Slide Number Placeholder 3"/>
          <p:cNvSpPr>
            <a:spLocks noGrp="1"/>
          </p:cNvSpPr>
          <p:nvPr>
            <p:ph type="sldNum" sz="quarter" idx="12"/>
          </p:nvPr>
        </p:nvSpPr>
        <p:spPr/>
        <p:txBody>
          <a:bodyPr/>
          <a:lstStyle>
            <a:defPPr>
              <a:defRPr lang="en-US"/>
            </a:defPPr>
            <a:lvl1pPr marL="0" algn="l" defTabSz="1935188" rtl="0" eaLnBrk="1" latinLnBrk="0" hangingPunct="1">
              <a:defRPr sz="3809" kern="1200">
                <a:solidFill>
                  <a:schemeClr val="tx1"/>
                </a:solidFill>
                <a:latin typeface="+mn-lt"/>
                <a:ea typeface="+mn-ea"/>
                <a:cs typeface="+mn-cs"/>
              </a:defRPr>
            </a:lvl1pPr>
            <a:lvl2pPr marL="967594" algn="l" defTabSz="1935188" rtl="0" eaLnBrk="1" latinLnBrk="0" hangingPunct="1">
              <a:defRPr sz="3809" kern="1200">
                <a:solidFill>
                  <a:schemeClr val="tx1"/>
                </a:solidFill>
                <a:latin typeface="+mn-lt"/>
                <a:ea typeface="+mn-ea"/>
                <a:cs typeface="+mn-cs"/>
              </a:defRPr>
            </a:lvl2pPr>
            <a:lvl3pPr marL="1935188" algn="l" defTabSz="1935188" rtl="0" eaLnBrk="1" latinLnBrk="0" hangingPunct="1">
              <a:defRPr sz="3809" kern="1200">
                <a:solidFill>
                  <a:schemeClr val="tx1"/>
                </a:solidFill>
                <a:latin typeface="+mn-lt"/>
                <a:ea typeface="+mn-ea"/>
                <a:cs typeface="+mn-cs"/>
              </a:defRPr>
            </a:lvl3pPr>
            <a:lvl4pPr marL="2902782" algn="l" defTabSz="1935188" rtl="0" eaLnBrk="1" latinLnBrk="0" hangingPunct="1">
              <a:defRPr sz="3809" kern="1200">
                <a:solidFill>
                  <a:schemeClr val="tx1"/>
                </a:solidFill>
                <a:latin typeface="+mn-lt"/>
                <a:ea typeface="+mn-ea"/>
                <a:cs typeface="+mn-cs"/>
              </a:defRPr>
            </a:lvl4pPr>
            <a:lvl5pPr marL="3870375" algn="l" defTabSz="1935188" rtl="0" eaLnBrk="1" latinLnBrk="0" hangingPunct="1">
              <a:defRPr sz="3809" kern="1200">
                <a:solidFill>
                  <a:schemeClr val="tx1"/>
                </a:solidFill>
                <a:latin typeface="+mn-lt"/>
                <a:ea typeface="+mn-ea"/>
                <a:cs typeface="+mn-cs"/>
              </a:defRPr>
            </a:lvl5pPr>
            <a:lvl6pPr marL="4837970" algn="l" defTabSz="1935188" rtl="0" eaLnBrk="1" latinLnBrk="0" hangingPunct="1">
              <a:defRPr sz="3809" kern="1200">
                <a:solidFill>
                  <a:schemeClr val="tx1"/>
                </a:solidFill>
                <a:latin typeface="+mn-lt"/>
                <a:ea typeface="+mn-ea"/>
                <a:cs typeface="+mn-cs"/>
              </a:defRPr>
            </a:lvl6pPr>
            <a:lvl7pPr marL="5805563" algn="l" defTabSz="1935188" rtl="0" eaLnBrk="1" latinLnBrk="0" hangingPunct="1">
              <a:defRPr sz="3809" kern="1200">
                <a:solidFill>
                  <a:schemeClr val="tx1"/>
                </a:solidFill>
                <a:latin typeface="+mn-lt"/>
                <a:ea typeface="+mn-ea"/>
                <a:cs typeface="+mn-cs"/>
              </a:defRPr>
            </a:lvl7pPr>
            <a:lvl8pPr marL="6773157" algn="l" defTabSz="1935188" rtl="0" eaLnBrk="1" latinLnBrk="0" hangingPunct="1">
              <a:defRPr sz="3809" kern="1200">
                <a:solidFill>
                  <a:schemeClr val="tx1"/>
                </a:solidFill>
                <a:latin typeface="+mn-lt"/>
                <a:ea typeface="+mn-ea"/>
                <a:cs typeface="+mn-cs"/>
              </a:defRPr>
            </a:lvl8pPr>
            <a:lvl9pPr marL="7740750" algn="l" defTabSz="1935188" rtl="0" eaLnBrk="1" latinLnBrk="0" hangingPunct="1">
              <a:defRPr sz="3809"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B608AA99-A15A-4272-BF9B-BFC546B377AA}" type="slidenum">
              <a:rPr kumimoji="0" lang="en-GB" sz="2133"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GB" sz="2133"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BA21870C-51EB-5C4D-AC67-4181CE9BB0EB}"/>
              </a:ext>
            </a:extLst>
          </p:cNvPr>
          <p:cNvSpPr txBox="1"/>
          <p:nvPr/>
        </p:nvSpPr>
        <p:spPr>
          <a:xfrm>
            <a:off x="2870199" y="2938913"/>
            <a:ext cx="8145380" cy="400110"/>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r>
              <a:rPr lang="en-US" sz="2000" b="1" dirty="0">
                <a:latin typeface="Corbel" panose="020B0503020204020204" pitchFamily="34" charset="0"/>
              </a:rPr>
              <a:t>Industry Survey – SFF’s value for funding and co-production partners</a:t>
            </a:r>
          </a:p>
        </p:txBody>
      </p:sp>
      <p:sp>
        <p:nvSpPr>
          <p:cNvPr id="7" name="TextBox 6">
            <a:extLst>
              <a:ext uri="{FF2B5EF4-FFF2-40B4-BE49-F238E27FC236}">
                <a16:creationId xmlns:a16="http://schemas.microsoft.com/office/drawing/2014/main" id="{85028BF0-21CF-9B46-AA7E-670305E5D168}"/>
              </a:ext>
            </a:extLst>
          </p:cNvPr>
          <p:cNvSpPr txBox="1"/>
          <p:nvPr/>
        </p:nvSpPr>
        <p:spPr>
          <a:xfrm>
            <a:off x="10579236" y="3369799"/>
            <a:ext cx="2806565" cy="1939185"/>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6400" b="1" dirty="0">
                <a:solidFill>
                  <a:srgbClr val="C00000"/>
                </a:solidFill>
                <a:latin typeface="Corbel" panose="020B0503020204020204" pitchFamily="34" charset="0"/>
              </a:rPr>
              <a:t>85%</a:t>
            </a:r>
          </a:p>
          <a:p>
            <a:pPr algn="r"/>
            <a:r>
              <a:rPr lang="en-US" sz="1867" dirty="0">
                <a:solidFill>
                  <a:srgbClr val="C00000"/>
                </a:solidFill>
                <a:latin typeface="Corbel" panose="020B0503020204020204" pitchFamily="34" charset="0"/>
              </a:rPr>
              <a:t>of Industry stating that the SFF is a good location for finding SEE co-producers</a:t>
            </a:r>
            <a:endParaRPr lang="en-US" sz="1600" dirty="0">
              <a:solidFill>
                <a:srgbClr val="C00000"/>
              </a:solidFill>
              <a:latin typeface="Corbel" panose="020B0503020204020204" pitchFamily="34" charset="0"/>
            </a:endParaRPr>
          </a:p>
        </p:txBody>
      </p:sp>
      <p:sp>
        <p:nvSpPr>
          <p:cNvPr id="8" name="TextBox 7">
            <a:extLst>
              <a:ext uri="{FF2B5EF4-FFF2-40B4-BE49-F238E27FC236}">
                <a16:creationId xmlns:a16="http://schemas.microsoft.com/office/drawing/2014/main" id="{56E42BBB-28B7-CB44-B07D-95E041BB879F}"/>
              </a:ext>
            </a:extLst>
          </p:cNvPr>
          <p:cNvSpPr txBox="1"/>
          <p:nvPr/>
        </p:nvSpPr>
        <p:spPr>
          <a:xfrm>
            <a:off x="10547813" y="5626827"/>
            <a:ext cx="2837988" cy="2257028"/>
          </a:xfrm>
          <a:prstGeom prst="rect">
            <a:avLst/>
          </a:prstGeom>
          <a:noFill/>
        </p:spPr>
        <p:txBody>
          <a:bodyPr wrap="square" rtlCol="0">
            <a:spAutoFit/>
          </a:bodyPr>
          <a:lstStyle>
            <a:defPPr>
              <a:defRPr lang="en-US"/>
            </a:defPPr>
            <a:lvl1pPr marL="0" algn="l" defTabSz="1451427" rtl="0" eaLnBrk="1" latinLnBrk="0" hangingPunct="1">
              <a:defRPr sz="2857" kern="1200">
                <a:solidFill>
                  <a:schemeClr val="tx1"/>
                </a:solidFill>
                <a:latin typeface="+mn-lt"/>
                <a:ea typeface="+mn-ea"/>
                <a:cs typeface="+mn-cs"/>
              </a:defRPr>
            </a:lvl1pPr>
            <a:lvl2pPr marL="725714" algn="l" defTabSz="1451427" rtl="0" eaLnBrk="1" latinLnBrk="0" hangingPunct="1">
              <a:defRPr sz="2857" kern="1200">
                <a:solidFill>
                  <a:schemeClr val="tx1"/>
                </a:solidFill>
                <a:latin typeface="+mn-lt"/>
                <a:ea typeface="+mn-ea"/>
                <a:cs typeface="+mn-cs"/>
              </a:defRPr>
            </a:lvl2pPr>
            <a:lvl3pPr marL="1451427" algn="l" defTabSz="1451427" rtl="0" eaLnBrk="1" latinLnBrk="0" hangingPunct="1">
              <a:defRPr sz="2857" kern="1200">
                <a:solidFill>
                  <a:schemeClr val="tx1"/>
                </a:solidFill>
                <a:latin typeface="+mn-lt"/>
                <a:ea typeface="+mn-ea"/>
                <a:cs typeface="+mn-cs"/>
              </a:defRPr>
            </a:lvl3pPr>
            <a:lvl4pPr marL="2177141" algn="l" defTabSz="1451427" rtl="0" eaLnBrk="1" latinLnBrk="0" hangingPunct="1">
              <a:defRPr sz="2857" kern="1200">
                <a:solidFill>
                  <a:schemeClr val="tx1"/>
                </a:solidFill>
                <a:latin typeface="+mn-lt"/>
                <a:ea typeface="+mn-ea"/>
                <a:cs typeface="+mn-cs"/>
              </a:defRPr>
            </a:lvl4pPr>
            <a:lvl5pPr marL="2902854" algn="l" defTabSz="1451427" rtl="0" eaLnBrk="1" latinLnBrk="0" hangingPunct="1">
              <a:defRPr sz="2857" kern="1200">
                <a:solidFill>
                  <a:schemeClr val="tx1"/>
                </a:solidFill>
                <a:latin typeface="+mn-lt"/>
                <a:ea typeface="+mn-ea"/>
                <a:cs typeface="+mn-cs"/>
              </a:defRPr>
            </a:lvl5pPr>
            <a:lvl6pPr marL="3628568" algn="l" defTabSz="1451427" rtl="0" eaLnBrk="1" latinLnBrk="0" hangingPunct="1">
              <a:defRPr sz="2857" kern="1200">
                <a:solidFill>
                  <a:schemeClr val="tx1"/>
                </a:solidFill>
                <a:latin typeface="+mn-lt"/>
                <a:ea typeface="+mn-ea"/>
                <a:cs typeface="+mn-cs"/>
              </a:defRPr>
            </a:lvl6pPr>
            <a:lvl7pPr marL="4354281" algn="l" defTabSz="1451427" rtl="0" eaLnBrk="1" latinLnBrk="0" hangingPunct="1">
              <a:defRPr sz="2857" kern="1200">
                <a:solidFill>
                  <a:schemeClr val="tx1"/>
                </a:solidFill>
                <a:latin typeface="+mn-lt"/>
                <a:ea typeface="+mn-ea"/>
                <a:cs typeface="+mn-cs"/>
              </a:defRPr>
            </a:lvl7pPr>
            <a:lvl8pPr marL="5079995" algn="l" defTabSz="1451427" rtl="0" eaLnBrk="1" latinLnBrk="0" hangingPunct="1">
              <a:defRPr sz="2857" kern="1200">
                <a:solidFill>
                  <a:schemeClr val="tx1"/>
                </a:solidFill>
                <a:latin typeface="+mn-lt"/>
                <a:ea typeface="+mn-ea"/>
                <a:cs typeface="+mn-cs"/>
              </a:defRPr>
            </a:lvl8pPr>
            <a:lvl9pPr marL="5805708" algn="l" defTabSz="1451427" rtl="0" eaLnBrk="1" latinLnBrk="0" hangingPunct="1">
              <a:defRPr sz="2857" kern="1200">
                <a:solidFill>
                  <a:schemeClr val="tx1"/>
                </a:solidFill>
                <a:latin typeface="+mn-lt"/>
                <a:ea typeface="+mn-ea"/>
                <a:cs typeface="+mn-cs"/>
              </a:defRPr>
            </a:lvl9pPr>
          </a:lstStyle>
          <a:p>
            <a:pPr algn="r"/>
            <a:r>
              <a:rPr lang="en-US" sz="6400" b="1" dirty="0">
                <a:solidFill>
                  <a:srgbClr val="C00000"/>
                </a:solidFill>
                <a:latin typeface="Corbel" panose="020B0503020204020204" pitchFamily="34" charset="0"/>
              </a:rPr>
              <a:t>73%</a:t>
            </a:r>
          </a:p>
          <a:p>
            <a:pPr algn="r"/>
            <a:r>
              <a:rPr lang="en-US" sz="1867" dirty="0">
                <a:solidFill>
                  <a:srgbClr val="C00000"/>
                </a:solidFill>
                <a:latin typeface="Corbel" panose="020B0503020204020204" pitchFamily="34" charset="0"/>
              </a:rPr>
              <a:t>of Industry stating that the SFF is a good location for finding co-producers from the Rest of Europe</a:t>
            </a:r>
            <a:endParaRPr lang="en-US" sz="1600" dirty="0">
              <a:solidFill>
                <a:srgbClr val="C00000"/>
              </a:solidFill>
              <a:latin typeface="Corbel" panose="020B0503020204020204" pitchFamily="34" charset="0"/>
            </a:endParaRPr>
          </a:p>
        </p:txBody>
      </p:sp>
      <p:graphicFrame>
        <p:nvGraphicFramePr>
          <p:cNvPr id="9" name="Chart 8">
            <a:extLst>
              <a:ext uri="{FF2B5EF4-FFF2-40B4-BE49-F238E27FC236}">
                <a16:creationId xmlns:a16="http://schemas.microsoft.com/office/drawing/2014/main" id="{BCEC73C3-3716-B246-8B1F-736257730E23}"/>
              </a:ext>
            </a:extLst>
          </p:cNvPr>
          <p:cNvGraphicFramePr>
            <a:graphicFrameLocks/>
          </p:cNvGraphicFramePr>
          <p:nvPr>
            <p:extLst>
              <p:ext uri="{D42A27DB-BD31-4B8C-83A1-F6EECF244321}">
                <p14:modId xmlns:p14="http://schemas.microsoft.com/office/powerpoint/2010/main" val="3060122039"/>
              </p:ext>
            </p:extLst>
          </p:nvPr>
        </p:nvGraphicFramePr>
        <p:xfrm>
          <a:off x="2870199" y="3369799"/>
          <a:ext cx="7677612" cy="5549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70659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Pages>0</Pages>
  <Words>650</Words>
  <Characters>0</Characters>
  <Application>Microsoft Office PowerPoint</Application>
  <PresentationFormat>Custom</PresentationFormat>
  <Lines>0</Lines>
  <Paragraphs>89</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Gill Sans</vt:lpstr>
      <vt:lpstr>Gill Sans MT</vt:lpstr>
      <vt:lpstr>Parcel</vt:lpstr>
      <vt:lpstr>PowerPoint Presentation</vt:lpstr>
      <vt:lpstr>PowerPoint Presentation</vt:lpstr>
      <vt:lpstr>PowerPoint Presentation</vt:lpstr>
      <vt:lpstr>PowerPoint Presentation</vt:lpstr>
      <vt:lpstr>PowerPoint Presentation</vt:lpstr>
      <vt:lpstr>Social Impact – the Perception of Sarajevo</vt:lpstr>
      <vt:lpstr>Economic Impact</vt:lpstr>
      <vt:lpstr>PowerPoint Presentation</vt:lpstr>
      <vt:lpstr>Cultural Impact – Funding and Co-Producers</vt:lpstr>
      <vt:lpstr>Cultural Impact – the SEE Film sector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Mirsad Purivatra</dc:creator>
  <cp:keywords/>
  <dc:description/>
  <cp:lastModifiedBy>Sanjin Pita</cp:lastModifiedBy>
  <cp:revision>19</cp:revision>
  <dcterms:modified xsi:type="dcterms:W3CDTF">2020-10-27T15:51:45Z</dcterms:modified>
</cp:coreProperties>
</file>