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2" r:id="rId2"/>
    <p:sldId id="260" r:id="rId3"/>
    <p:sldId id="264" r:id="rId4"/>
    <p:sldId id="265" r:id="rId5"/>
    <p:sldId id="266" r:id="rId6"/>
    <p:sldId id="267" r:id="rId7"/>
    <p:sldId id="268" r:id="rId8"/>
    <p:sldId id="279" r:id="rId9"/>
    <p:sldId id="285" r:id="rId10"/>
    <p:sldId id="280" r:id="rId11"/>
    <p:sldId id="287" r:id="rId12"/>
    <p:sldId id="290" r:id="rId13"/>
    <p:sldId id="270" r:id="rId14"/>
    <p:sldId id="281" r:id="rId15"/>
    <p:sldId id="269" r:id="rId16"/>
    <p:sldId id="282" r:id="rId17"/>
    <p:sldId id="272" r:id="rId18"/>
    <p:sldId id="283" r:id="rId19"/>
    <p:sldId id="273" r:id="rId20"/>
    <p:sldId id="284" r:id="rId21"/>
    <p:sldId id="286" r:id="rId22"/>
    <p:sldId id="274" r:id="rId23"/>
    <p:sldId id="276" r:id="rId24"/>
    <p:sldId id="261"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EE32"/>
    <a:srgbClr val="0A43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snapToGrid="0" showGuides="1">
      <p:cViewPr varScale="1">
        <p:scale>
          <a:sx n="105" d="100"/>
          <a:sy n="105" d="100"/>
        </p:scale>
        <p:origin x="130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5425F-18DD-454F-A763-9E38DA41297E}" type="datetimeFigureOut">
              <a:rPr lang="it-IT" smtClean="0"/>
              <a:t>12/06/2023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31C4A-5D04-D240-8E5D-B8D8F0CA70DC}" type="slidenum">
              <a:rPr lang="it-IT" smtClean="0"/>
              <a:t>‹N›</a:t>
            </a:fld>
            <a:endParaRPr lang="it-IT"/>
          </a:p>
        </p:txBody>
      </p:sp>
    </p:spTree>
    <p:extLst>
      <p:ext uri="{BB962C8B-B14F-4D97-AF65-F5344CB8AC3E}">
        <p14:creationId xmlns:p14="http://schemas.microsoft.com/office/powerpoint/2010/main" val="177251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a:t>
            </a:fld>
            <a:endParaRPr lang="it-IT"/>
          </a:p>
        </p:txBody>
      </p:sp>
    </p:spTree>
    <p:extLst>
      <p:ext uri="{BB962C8B-B14F-4D97-AF65-F5344CB8AC3E}">
        <p14:creationId xmlns:p14="http://schemas.microsoft.com/office/powerpoint/2010/main" val="1852489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10</a:t>
            </a:fld>
            <a:endParaRPr lang="it-IT"/>
          </a:p>
        </p:txBody>
      </p:sp>
    </p:spTree>
    <p:extLst>
      <p:ext uri="{BB962C8B-B14F-4D97-AF65-F5344CB8AC3E}">
        <p14:creationId xmlns:p14="http://schemas.microsoft.com/office/powerpoint/2010/main" val="950082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11</a:t>
            </a:fld>
            <a:endParaRPr lang="it-IT"/>
          </a:p>
        </p:txBody>
      </p:sp>
    </p:spTree>
    <p:extLst>
      <p:ext uri="{BB962C8B-B14F-4D97-AF65-F5344CB8AC3E}">
        <p14:creationId xmlns:p14="http://schemas.microsoft.com/office/powerpoint/2010/main" val="255335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12</a:t>
            </a:fld>
            <a:endParaRPr lang="it-IT"/>
          </a:p>
        </p:txBody>
      </p:sp>
    </p:spTree>
    <p:extLst>
      <p:ext uri="{BB962C8B-B14F-4D97-AF65-F5344CB8AC3E}">
        <p14:creationId xmlns:p14="http://schemas.microsoft.com/office/powerpoint/2010/main" val="3973622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13</a:t>
            </a:fld>
            <a:endParaRPr lang="it-IT"/>
          </a:p>
        </p:txBody>
      </p:sp>
    </p:spTree>
    <p:extLst>
      <p:ext uri="{BB962C8B-B14F-4D97-AF65-F5344CB8AC3E}">
        <p14:creationId xmlns:p14="http://schemas.microsoft.com/office/powerpoint/2010/main" val="387172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14</a:t>
            </a:fld>
            <a:endParaRPr lang="it-IT"/>
          </a:p>
        </p:txBody>
      </p:sp>
    </p:spTree>
    <p:extLst>
      <p:ext uri="{BB962C8B-B14F-4D97-AF65-F5344CB8AC3E}">
        <p14:creationId xmlns:p14="http://schemas.microsoft.com/office/powerpoint/2010/main" val="4292812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15</a:t>
            </a:fld>
            <a:endParaRPr lang="it-IT"/>
          </a:p>
        </p:txBody>
      </p:sp>
    </p:spTree>
    <p:extLst>
      <p:ext uri="{BB962C8B-B14F-4D97-AF65-F5344CB8AC3E}">
        <p14:creationId xmlns:p14="http://schemas.microsoft.com/office/powerpoint/2010/main" val="573586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16</a:t>
            </a:fld>
            <a:endParaRPr lang="it-IT"/>
          </a:p>
        </p:txBody>
      </p:sp>
    </p:spTree>
    <p:extLst>
      <p:ext uri="{BB962C8B-B14F-4D97-AF65-F5344CB8AC3E}">
        <p14:creationId xmlns:p14="http://schemas.microsoft.com/office/powerpoint/2010/main" val="1447199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17</a:t>
            </a:fld>
            <a:endParaRPr lang="it-IT"/>
          </a:p>
        </p:txBody>
      </p:sp>
    </p:spTree>
    <p:extLst>
      <p:ext uri="{BB962C8B-B14F-4D97-AF65-F5344CB8AC3E}">
        <p14:creationId xmlns:p14="http://schemas.microsoft.com/office/powerpoint/2010/main" val="2560611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18</a:t>
            </a:fld>
            <a:endParaRPr lang="it-IT"/>
          </a:p>
        </p:txBody>
      </p:sp>
    </p:spTree>
    <p:extLst>
      <p:ext uri="{BB962C8B-B14F-4D97-AF65-F5344CB8AC3E}">
        <p14:creationId xmlns:p14="http://schemas.microsoft.com/office/powerpoint/2010/main" val="2014865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19</a:t>
            </a:fld>
            <a:endParaRPr lang="it-IT"/>
          </a:p>
        </p:txBody>
      </p:sp>
    </p:spTree>
    <p:extLst>
      <p:ext uri="{BB962C8B-B14F-4D97-AF65-F5344CB8AC3E}">
        <p14:creationId xmlns:p14="http://schemas.microsoft.com/office/powerpoint/2010/main" val="97434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a:t>
            </a:fld>
            <a:endParaRPr lang="it-IT"/>
          </a:p>
        </p:txBody>
      </p:sp>
    </p:spTree>
    <p:extLst>
      <p:ext uri="{BB962C8B-B14F-4D97-AF65-F5344CB8AC3E}">
        <p14:creationId xmlns:p14="http://schemas.microsoft.com/office/powerpoint/2010/main" val="290908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20</a:t>
            </a:fld>
            <a:endParaRPr lang="it-IT"/>
          </a:p>
        </p:txBody>
      </p:sp>
    </p:spTree>
    <p:extLst>
      <p:ext uri="{BB962C8B-B14F-4D97-AF65-F5344CB8AC3E}">
        <p14:creationId xmlns:p14="http://schemas.microsoft.com/office/powerpoint/2010/main" val="3057836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21</a:t>
            </a:fld>
            <a:endParaRPr lang="it-IT"/>
          </a:p>
        </p:txBody>
      </p:sp>
    </p:spTree>
    <p:extLst>
      <p:ext uri="{BB962C8B-B14F-4D97-AF65-F5344CB8AC3E}">
        <p14:creationId xmlns:p14="http://schemas.microsoft.com/office/powerpoint/2010/main" val="1370079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22</a:t>
            </a:fld>
            <a:endParaRPr lang="it-IT"/>
          </a:p>
        </p:txBody>
      </p:sp>
    </p:spTree>
    <p:extLst>
      <p:ext uri="{BB962C8B-B14F-4D97-AF65-F5344CB8AC3E}">
        <p14:creationId xmlns:p14="http://schemas.microsoft.com/office/powerpoint/2010/main" val="2308033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23</a:t>
            </a:fld>
            <a:endParaRPr lang="it-IT"/>
          </a:p>
        </p:txBody>
      </p:sp>
    </p:spTree>
    <p:extLst>
      <p:ext uri="{BB962C8B-B14F-4D97-AF65-F5344CB8AC3E}">
        <p14:creationId xmlns:p14="http://schemas.microsoft.com/office/powerpoint/2010/main" val="1032632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24</a:t>
            </a:fld>
            <a:endParaRPr lang="it-IT"/>
          </a:p>
        </p:txBody>
      </p:sp>
    </p:spTree>
    <p:extLst>
      <p:ext uri="{BB962C8B-B14F-4D97-AF65-F5344CB8AC3E}">
        <p14:creationId xmlns:p14="http://schemas.microsoft.com/office/powerpoint/2010/main" val="98362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3</a:t>
            </a:fld>
            <a:endParaRPr lang="it-IT"/>
          </a:p>
        </p:txBody>
      </p:sp>
    </p:spTree>
    <p:extLst>
      <p:ext uri="{BB962C8B-B14F-4D97-AF65-F5344CB8AC3E}">
        <p14:creationId xmlns:p14="http://schemas.microsoft.com/office/powerpoint/2010/main" val="2078743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4</a:t>
            </a:fld>
            <a:endParaRPr lang="it-IT"/>
          </a:p>
        </p:txBody>
      </p:sp>
    </p:spTree>
    <p:extLst>
      <p:ext uri="{BB962C8B-B14F-4D97-AF65-F5344CB8AC3E}">
        <p14:creationId xmlns:p14="http://schemas.microsoft.com/office/powerpoint/2010/main" val="3106508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5</a:t>
            </a:fld>
            <a:endParaRPr lang="it-IT"/>
          </a:p>
        </p:txBody>
      </p:sp>
    </p:spTree>
    <p:extLst>
      <p:ext uri="{BB962C8B-B14F-4D97-AF65-F5344CB8AC3E}">
        <p14:creationId xmlns:p14="http://schemas.microsoft.com/office/powerpoint/2010/main" val="284216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6</a:t>
            </a:fld>
            <a:endParaRPr lang="it-IT"/>
          </a:p>
        </p:txBody>
      </p:sp>
    </p:spTree>
    <p:extLst>
      <p:ext uri="{BB962C8B-B14F-4D97-AF65-F5344CB8AC3E}">
        <p14:creationId xmlns:p14="http://schemas.microsoft.com/office/powerpoint/2010/main" val="407665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7</a:t>
            </a:fld>
            <a:endParaRPr lang="it-IT"/>
          </a:p>
        </p:txBody>
      </p:sp>
    </p:spTree>
    <p:extLst>
      <p:ext uri="{BB962C8B-B14F-4D97-AF65-F5344CB8AC3E}">
        <p14:creationId xmlns:p14="http://schemas.microsoft.com/office/powerpoint/2010/main" val="1078414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8</a:t>
            </a:fld>
            <a:endParaRPr lang="it-IT"/>
          </a:p>
        </p:txBody>
      </p:sp>
    </p:spTree>
    <p:extLst>
      <p:ext uri="{BB962C8B-B14F-4D97-AF65-F5344CB8AC3E}">
        <p14:creationId xmlns:p14="http://schemas.microsoft.com/office/powerpoint/2010/main" val="3451074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0B31C4A-5D04-D240-8E5D-B8D8F0CA70DC}" type="slidenum">
              <a:rPr lang="it-IT" smtClean="0"/>
              <a:t>9</a:t>
            </a:fld>
            <a:endParaRPr lang="it-IT"/>
          </a:p>
        </p:txBody>
      </p:sp>
    </p:spTree>
    <p:extLst>
      <p:ext uri="{BB962C8B-B14F-4D97-AF65-F5344CB8AC3E}">
        <p14:creationId xmlns:p14="http://schemas.microsoft.com/office/powerpoint/2010/main" val="92426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1199C1-1D7C-87FA-81B7-B1A5B4C4B5D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2660EDB-6956-A542-5921-935B449BE7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72633E-0F28-D53A-7832-D739D2B3737C}"/>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12555379-217F-8165-17E2-0ABEFA8355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57BB3A-45DB-9A46-1ED7-96E5D870E9F9}"/>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22809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8CDEF-233B-9B81-EF3C-40BC7086F44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10D90B8-3E3D-A118-3157-5991E488A52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B905E8-7800-38D9-36CB-718C0DB854E5}"/>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E9EDADC8-F8B6-4D38-9781-69C9CE6121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F91E28-A908-C771-8E00-2C7406E1CBB1}"/>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274004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4B05F85-53BB-26A4-7972-0FE33717DE0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E23529A-C444-A20B-E59D-BA699855CCA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E0F640-C161-8F41-DC81-1D9F20D99891}"/>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53F86D6B-D1B7-4399-221D-1A3AFADD52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4CD3AF9-2478-5E0E-CAF5-3B999F1A5912}"/>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73999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3BA240-B6AB-B221-7633-730EDF24C7D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E991CF7-4B9F-277A-DA38-5C3B0F4335B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6594CF-40E6-CF67-C960-99FF41E85A76}"/>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12E7FA16-292E-5CED-5AE2-E8436D32DB8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11F432-F851-DDA3-EEEF-1A73FCCBC894}"/>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282994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D3880E-56A1-FF65-463C-FE49BCBCCFD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156EF1B-BD12-72FE-868D-4D52CA87E3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E1834FB-92E9-FAFD-6890-57592C43E802}"/>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771EA8DA-7981-02E5-9CFF-A9986863EA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558133-A062-5BFB-353B-157159D22322}"/>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129874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7156F5-61E7-A3F7-61A6-80EE4EF10BB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3BCE1A-52F6-0666-60E4-CACFC42261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9D2408E-65B6-31D1-EA6D-BD307D62D24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0C95EBB-0841-C7FF-E526-69BF4E3B72BE}"/>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6" name="Segnaposto piè di pagina 5">
            <a:extLst>
              <a:ext uri="{FF2B5EF4-FFF2-40B4-BE49-F238E27FC236}">
                <a16:creationId xmlns:a16="http://schemas.microsoft.com/office/drawing/2014/main" id="{9D066B70-EB21-5E02-3CEE-220AE977FD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9B42542-8E59-B33F-8BF6-8E7798F974FE}"/>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339240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CFFF8B-1B82-86A8-A61A-59EF44DC6D7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35EB93B-2B58-BC0C-71B7-D2BF2F494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A0E7399-5D25-3A2D-7F99-87D55F086DC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CDB4457-66BA-1F34-29DE-6365D6BAE8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9202AFC-D63A-56B1-D559-B9C72EDFCF4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B224089-BDED-741C-CD5F-2F265E9C665B}"/>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8" name="Segnaposto piè di pagina 7">
            <a:extLst>
              <a:ext uri="{FF2B5EF4-FFF2-40B4-BE49-F238E27FC236}">
                <a16:creationId xmlns:a16="http://schemas.microsoft.com/office/drawing/2014/main" id="{3868BC7B-CE3C-69BD-DA99-38072A7F4E0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18C44D4-DCF1-CF21-FD95-39FD7E1AAEF6}"/>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361242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90493-2C65-9B74-0433-208F4B4FD40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38C28B5-698E-4FBD-F38D-AB582F1E00B4}"/>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4" name="Segnaposto piè di pagina 3">
            <a:extLst>
              <a:ext uri="{FF2B5EF4-FFF2-40B4-BE49-F238E27FC236}">
                <a16:creationId xmlns:a16="http://schemas.microsoft.com/office/drawing/2014/main" id="{D5DAE677-BC9C-DF81-1029-18049D8EDA3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03B1509-F329-019D-B8DE-5DAC6C0A9AA1}"/>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258874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4EF1CFE-83DE-1176-68D0-D9364C0A8B95}"/>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3" name="Segnaposto piè di pagina 2">
            <a:extLst>
              <a:ext uri="{FF2B5EF4-FFF2-40B4-BE49-F238E27FC236}">
                <a16:creationId xmlns:a16="http://schemas.microsoft.com/office/drawing/2014/main" id="{2AF93268-6649-C1E7-BCD5-8307DF92073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B28D8A5-9033-7E79-508B-6DC13815A9E2}"/>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1918154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79A04D-E3D4-A70D-C91A-F5A97AB5008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C7F7849-FCE2-8432-D45C-25DDC8448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05AEE33-2179-B4D3-21B9-B3C567835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C1BB2AD-BF41-2166-DC86-0F00C9964B00}"/>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6" name="Segnaposto piè di pagina 5">
            <a:extLst>
              <a:ext uri="{FF2B5EF4-FFF2-40B4-BE49-F238E27FC236}">
                <a16:creationId xmlns:a16="http://schemas.microsoft.com/office/drawing/2014/main" id="{077D2A0F-5E00-7E72-E420-685562ED07F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0FA98D7-20FC-CC77-CE22-5302007E0310}"/>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194121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633FC-22B8-19E5-2948-1B0C1016015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E855083-6826-13EB-0DE6-EA4CDB8FB2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263D367-E0AE-1D13-3C3B-181A6D525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320B5F8-B515-856E-84E8-11DFD3E4ABE2}"/>
              </a:ext>
            </a:extLst>
          </p:cNvPr>
          <p:cNvSpPr>
            <a:spLocks noGrp="1"/>
          </p:cNvSpPr>
          <p:nvPr>
            <p:ph type="dt" sz="half" idx="10"/>
          </p:nvPr>
        </p:nvSpPr>
        <p:spPr/>
        <p:txBody>
          <a:bodyPr/>
          <a:lstStyle/>
          <a:p>
            <a:fld id="{74CE6705-9974-1044-8D77-ECA8D8FC3843}" type="datetimeFigureOut">
              <a:rPr lang="it-IT" smtClean="0"/>
              <a:t>12/06/2023</a:t>
            </a:fld>
            <a:endParaRPr lang="it-IT"/>
          </a:p>
        </p:txBody>
      </p:sp>
      <p:sp>
        <p:nvSpPr>
          <p:cNvPr id="6" name="Segnaposto piè di pagina 5">
            <a:extLst>
              <a:ext uri="{FF2B5EF4-FFF2-40B4-BE49-F238E27FC236}">
                <a16:creationId xmlns:a16="http://schemas.microsoft.com/office/drawing/2014/main" id="{BF6C9668-D67C-AFF3-F87A-ECB36E357E4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B5A5064-46F7-D83F-E196-273A9CCD6659}"/>
              </a:ext>
            </a:extLst>
          </p:cNvPr>
          <p:cNvSpPr>
            <a:spLocks noGrp="1"/>
          </p:cNvSpPr>
          <p:nvPr>
            <p:ph type="sldNum" sz="quarter" idx="12"/>
          </p:nvPr>
        </p:nvSpPr>
        <p:spPr/>
        <p:txBody>
          <a:bodyPr/>
          <a:lstStyle/>
          <a:p>
            <a:fld id="{E7DEF414-5690-F441-A6E3-56C28EBAAC3C}" type="slidenum">
              <a:rPr lang="it-IT" smtClean="0"/>
              <a:t>‹N›</a:t>
            </a:fld>
            <a:endParaRPr lang="it-IT"/>
          </a:p>
        </p:txBody>
      </p:sp>
    </p:spTree>
    <p:extLst>
      <p:ext uri="{BB962C8B-B14F-4D97-AF65-F5344CB8AC3E}">
        <p14:creationId xmlns:p14="http://schemas.microsoft.com/office/powerpoint/2010/main" val="296666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3CF40F9-8296-BBD3-AA4F-F6C81A1431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E1B25AC-1D51-8DAC-38CB-B8D445323B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704F60-3199-3C29-33EB-41E8C7C3E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E6705-9974-1044-8D77-ECA8D8FC3843}" type="datetimeFigureOut">
              <a:rPr lang="it-IT" smtClean="0"/>
              <a:t>12/06/2023</a:t>
            </a:fld>
            <a:endParaRPr lang="it-IT"/>
          </a:p>
        </p:txBody>
      </p:sp>
      <p:sp>
        <p:nvSpPr>
          <p:cNvPr id="5" name="Segnaposto piè di pagina 4">
            <a:extLst>
              <a:ext uri="{FF2B5EF4-FFF2-40B4-BE49-F238E27FC236}">
                <a16:creationId xmlns:a16="http://schemas.microsoft.com/office/drawing/2014/main" id="{0C3D96C8-424F-0E52-2E4D-D1D98230FB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551DC18-C097-CE83-14C8-6F33D21B95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EF414-5690-F441-A6E3-56C28EBAAC3C}" type="slidenum">
              <a:rPr lang="it-IT" smtClean="0"/>
              <a:t>‹N›</a:t>
            </a:fld>
            <a:endParaRPr lang="it-IT"/>
          </a:p>
        </p:txBody>
      </p:sp>
    </p:spTree>
    <p:extLst>
      <p:ext uri="{BB962C8B-B14F-4D97-AF65-F5344CB8AC3E}">
        <p14:creationId xmlns:p14="http://schemas.microsoft.com/office/powerpoint/2010/main" val="261448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infofesr.cultura@regione.fvg.it" TargetMode="External"/><Relationship Id="rId4" Type="http://schemas.openxmlformats.org/officeDocument/2006/relationships/hyperlink" Target="https://www.regione.fvg.it/rafvg/cms/RAFVG/cultura-sport/attivita-culturali/FOGLIA30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a:extLst>
              <a:ext uri="{FF2B5EF4-FFF2-40B4-BE49-F238E27FC236}">
                <a16:creationId xmlns:a16="http://schemas.microsoft.com/office/drawing/2014/main" id="{D8E7850C-A85C-45A7-BA64-8F3806CDE314}"/>
              </a:ext>
            </a:extLst>
          </p:cNvPr>
          <p:cNvPicPr>
            <a:picLocks noChangeAspect="1"/>
          </p:cNvPicPr>
          <p:nvPr/>
        </p:nvPicPr>
        <p:blipFill>
          <a:blip r:embed="rId3"/>
          <a:stretch>
            <a:fillRect/>
          </a:stretch>
        </p:blipFill>
        <p:spPr>
          <a:xfrm>
            <a:off x="451474" y="260119"/>
            <a:ext cx="11289052" cy="624346"/>
          </a:xfrm>
          <a:prstGeom prst="rect">
            <a:avLst/>
          </a:prstGeom>
        </p:spPr>
      </p:pic>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pic>
        <p:nvPicPr>
          <p:cNvPr id="7" name="Immagine 6">
            <a:extLst>
              <a:ext uri="{FF2B5EF4-FFF2-40B4-BE49-F238E27FC236}">
                <a16:creationId xmlns:a16="http://schemas.microsoft.com/office/drawing/2014/main" id="{7BD84439-EC98-BAF1-FE8F-4EEE95AFBFB6}"/>
              </a:ext>
            </a:extLst>
          </p:cNvPr>
          <p:cNvPicPr>
            <a:picLocks noChangeAspect="1"/>
          </p:cNvPicPr>
          <p:nvPr/>
        </p:nvPicPr>
        <p:blipFill>
          <a:blip r:embed="rId5"/>
          <a:stretch>
            <a:fillRect/>
          </a:stretch>
        </p:blipFill>
        <p:spPr>
          <a:xfrm>
            <a:off x="0" y="6040119"/>
            <a:ext cx="12192000" cy="109101"/>
          </a:xfrm>
          <a:prstGeom prst="rect">
            <a:avLst/>
          </a:prstGeom>
        </p:spPr>
      </p:pic>
      <p:sp>
        <p:nvSpPr>
          <p:cNvPr id="4" name="Rettangolo 3">
            <a:extLst>
              <a:ext uri="{FF2B5EF4-FFF2-40B4-BE49-F238E27FC236}">
                <a16:creationId xmlns:a16="http://schemas.microsoft.com/office/drawing/2014/main" id="{73F7C8C0-B8D7-571A-7068-839BFFDA1D50}"/>
              </a:ext>
            </a:extLst>
          </p:cNvPr>
          <p:cNvSpPr/>
          <p:nvPr/>
        </p:nvSpPr>
        <p:spPr>
          <a:xfrm>
            <a:off x="0" y="1255059"/>
            <a:ext cx="12192000" cy="4721198"/>
          </a:xfrm>
          <a:prstGeom prst="rect">
            <a:avLst/>
          </a:prstGeom>
          <a:solidFill>
            <a:srgbClr val="0A43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30CDEDC1-1D6A-7572-A2F0-5818D59AE081}"/>
              </a:ext>
            </a:extLst>
          </p:cNvPr>
          <p:cNvPicPr>
            <a:picLocks noChangeAspect="1"/>
          </p:cNvPicPr>
          <p:nvPr/>
        </p:nvPicPr>
        <p:blipFill>
          <a:blip r:embed="rId6"/>
          <a:stretch>
            <a:fillRect/>
          </a:stretch>
        </p:blipFill>
        <p:spPr>
          <a:xfrm>
            <a:off x="7696198" y="1284845"/>
            <a:ext cx="4158343" cy="4521517"/>
          </a:xfrm>
          <a:prstGeom prst="rect">
            <a:avLst/>
          </a:prstGeom>
        </p:spPr>
      </p:pic>
      <p:sp>
        <p:nvSpPr>
          <p:cNvPr id="2" name="Casella di testo 10">
            <a:extLst>
              <a:ext uri="{FF2B5EF4-FFF2-40B4-BE49-F238E27FC236}">
                <a16:creationId xmlns:a16="http://schemas.microsoft.com/office/drawing/2014/main" id="{180B987B-B493-F966-28BB-98BB11C40102}"/>
              </a:ext>
            </a:extLst>
          </p:cNvPr>
          <p:cNvSpPr txBox="1"/>
          <p:nvPr/>
        </p:nvSpPr>
        <p:spPr>
          <a:xfrm>
            <a:off x="555217" y="1578700"/>
            <a:ext cx="5725841" cy="14801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it-IT" sz="4800" b="1" dirty="0" smtClean="0">
                <a:solidFill>
                  <a:schemeClr val="bg2"/>
                </a:solidFill>
                <a:latin typeface="DecimaWE Rg" panose="02000000000000000000" pitchFamily="2" charset="0"/>
                <a:ea typeface="Calibri" panose="020F0502020204030204" pitchFamily="34" charset="0"/>
                <a:cs typeface="Times New Roman" panose="02020603050405020304" pitchFamily="18" charset="0"/>
              </a:rPr>
              <a:t>Azione A3.4.2 Interventi a sostegno delle imprese culturali e creative</a:t>
            </a:r>
          </a:p>
        </p:txBody>
      </p:sp>
    </p:spTree>
    <p:extLst>
      <p:ext uri="{BB962C8B-B14F-4D97-AF65-F5344CB8AC3E}">
        <p14:creationId xmlns:p14="http://schemas.microsoft.com/office/powerpoint/2010/main" val="206483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89999" y="1781004"/>
            <a:ext cx="10412001" cy="3816429"/>
          </a:xfrm>
          <a:prstGeom prst="rect">
            <a:avLst/>
          </a:prstGeom>
          <a:noFill/>
        </p:spPr>
        <p:txBody>
          <a:bodyPr wrap="square" rtlCol="0">
            <a:spAutoFit/>
          </a:bodyPr>
          <a:lstStyle/>
          <a:p>
            <a:pPr lvl="0" algn="ctr">
              <a:spcBef>
                <a:spcPts val="600"/>
              </a:spcBef>
            </a:pPr>
            <a:r>
              <a:rPr lang="it-IT" sz="3800" b="1" dirty="0" smtClean="0">
                <a:solidFill>
                  <a:srgbClr val="FFC000"/>
                </a:solidFill>
                <a:latin typeface="DecimaWE Rg" panose="02000000000000000000" pitchFamily="2" charset="0"/>
              </a:rPr>
              <a:t>TERMINI DI PRESENTAZIONE DELLA DOMANDA</a:t>
            </a:r>
          </a:p>
          <a:p>
            <a:pPr lvl="0" algn="just">
              <a:spcBef>
                <a:spcPts val="1200"/>
              </a:spcBef>
              <a:spcAft>
                <a:spcPts val="600"/>
              </a:spcAft>
            </a:pPr>
            <a:r>
              <a:rPr lang="it-IT" sz="3600" dirty="0" smtClean="0">
                <a:latin typeface="DecimaWE Rg" panose="02000000000000000000" pitchFamily="2" charset="0"/>
              </a:rPr>
              <a:t>Le domande vanno presentate tra le ore 10.00 del giorno 6 giugno 2023 e le ore 16.00.00 del giorno </a:t>
            </a:r>
            <a:r>
              <a:rPr lang="it-IT" sz="3600" b="1" dirty="0" smtClean="0">
                <a:latin typeface="DecimaWE Rg" panose="02000000000000000000" pitchFamily="2" charset="0"/>
              </a:rPr>
              <a:t>20 luglio 2023</a:t>
            </a:r>
            <a:r>
              <a:rPr lang="it-IT" sz="3600" dirty="0" smtClean="0">
                <a:latin typeface="DecimaWE Rg" panose="02000000000000000000" pitchFamily="2" charset="0"/>
              </a:rPr>
              <a:t>.</a:t>
            </a:r>
          </a:p>
          <a:p>
            <a:pPr lvl="0" algn="just">
              <a:spcBef>
                <a:spcPts val="1200"/>
              </a:spcBef>
              <a:spcAft>
                <a:spcPts val="600"/>
              </a:spcAft>
            </a:pPr>
            <a:r>
              <a:rPr lang="it-IT" sz="3600" dirty="0" smtClean="0">
                <a:latin typeface="DecimaWE Rg" panose="02000000000000000000" pitchFamily="2" charset="0"/>
              </a:rPr>
              <a:t>Le domande vanno presentate </a:t>
            </a:r>
            <a:r>
              <a:rPr lang="it-IT" sz="3600" b="1" dirty="0" smtClean="0">
                <a:latin typeface="DecimaWE Rg" panose="02000000000000000000" pitchFamily="2" charset="0"/>
              </a:rPr>
              <a:t>esclusivamente per via telematica</a:t>
            </a:r>
            <a:r>
              <a:rPr lang="it-IT" sz="3600" dirty="0" smtClean="0">
                <a:latin typeface="DecimaWE Rg" panose="02000000000000000000" pitchFamily="2" charset="0"/>
              </a:rPr>
              <a:t> tramite il sistema online dedicato.</a:t>
            </a:r>
          </a:p>
          <a:p>
            <a:pPr lvl="0" algn="just"/>
            <a:endParaRPr lang="it-IT" sz="30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178605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981439" y="1439196"/>
            <a:ext cx="10412001" cy="4585871"/>
          </a:xfrm>
          <a:prstGeom prst="rect">
            <a:avLst/>
          </a:prstGeom>
          <a:noFill/>
        </p:spPr>
        <p:txBody>
          <a:bodyPr wrap="square" rtlCol="0">
            <a:spAutoFit/>
          </a:bodyPr>
          <a:lstStyle/>
          <a:p>
            <a:pPr lvl="0" algn="ctr">
              <a:spcBef>
                <a:spcPts val="600"/>
              </a:spcBef>
              <a:spcAft>
                <a:spcPts val="1200"/>
              </a:spcAft>
            </a:pPr>
            <a:r>
              <a:rPr lang="it-IT" sz="3800" b="1" dirty="0" smtClean="0">
                <a:solidFill>
                  <a:srgbClr val="FFC000"/>
                </a:solidFill>
                <a:latin typeface="DecimaWE Rg" panose="02000000000000000000" pitchFamily="2" charset="0"/>
              </a:rPr>
              <a:t>COMPOSIZIONE DELLA DOMANDA</a:t>
            </a:r>
          </a:p>
          <a:p>
            <a:pPr lvl="0" algn="just"/>
            <a:r>
              <a:rPr lang="it-IT" dirty="0" smtClean="0">
                <a:latin typeface="DecimaWE Rg" panose="02000000000000000000" pitchFamily="2" charset="0"/>
              </a:rPr>
              <a:t>La domanda di sovvenzione è costituita, </a:t>
            </a:r>
            <a:r>
              <a:rPr lang="it-IT" b="1" dirty="0" smtClean="0">
                <a:latin typeface="DecimaWE Rg" panose="02000000000000000000" pitchFamily="2" charset="0"/>
              </a:rPr>
              <a:t>pena l’inammissibilità </a:t>
            </a:r>
            <a:r>
              <a:rPr lang="it-IT" dirty="0" smtClean="0">
                <a:latin typeface="DecimaWE Rg" panose="02000000000000000000" pitchFamily="2" charset="0"/>
              </a:rPr>
              <a:t>della stessa, da:</a:t>
            </a:r>
          </a:p>
          <a:p>
            <a:pPr marL="285750" lvl="0" indent="-285750" algn="just">
              <a:buFontTx/>
              <a:buChar char="-"/>
            </a:pPr>
            <a:r>
              <a:rPr lang="it-IT" dirty="0" smtClean="0">
                <a:latin typeface="DecimaWE Rg" panose="02000000000000000000" pitchFamily="2" charset="0"/>
              </a:rPr>
              <a:t>il </a:t>
            </a:r>
            <a:r>
              <a:rPr lang="it-IT" b="1" dirty="0" smtClean="0">
                <a:latin typeface="DecimaWE Rg" panose="02000000000000000000" pitchFamily="2" charset="0"/>
              </a:rPr>
              <a:t>piano di investimenti produttivi </a:t>
            </a:r>
            <a:r>
              <a:rPr lang="it-IT" dirty="0" smtClean="0">
                <a:latin typeface="DecimaWE Rg" panose="02000000000000000000" pitchFamily="2" charset="0"/>
              </a:rPr>
              <a:t>suddiviso in una </a:t>
            </a:r>
            <a:r>
              <a:rPr lang="it-IT" b="1" dirty="0" smtClean="0">
                <a:latin typeface="DecimaWE Rg" panose="02000000000000000000" pitchFamily="2" charset="0"/>
              </a:rPr>
              <a:t>sezione descrittiva </a:t>
            </a:r>
            <a:r>
              <a:rPr lang="it-IT" dirty="0" smtClean="0">
                <a:latin typeface="DecimaWE Rg" panose="02000000000000000000" pitchFamily="2" charset="0"/>
              </a:rPr>
              <a:t>(per illustrare in modo dettagliato il progetto) ed una </a:t>
            </a:r>
            <a:r>
              <a:rPr lang="it-IT" b="1" dirty="0" smtClean="0">
                <a:latin typeface="DecimaWE Rg" panose="02000000000000000000" pitchFamily="2" charset="0"/>
              </a:rPr>
              <a:t>sezione economico finanziaria </a:t>
            </a:r>
            <a:r>
              <a:rPr lang="it-IT" dirty="0" smtClean="0">
                <a:latin typeface="DecimaWE Rg" panose="02000000000000000000" pitchFamily="2" charset="0"/>
              </a:rPr>
              <a:t>(per descrivere le specifiche tecniche dei beni e/o servizi che il candidato beneficiario prevede di acquisire, nonché la quantificazione economico finanziaria di anzidette acquisizioni, nel rispetto dei limiti del Bando);</a:t>
            </a:r>
          </a:p>
          <a:p>
            <a:pPr marL="285750" lvl="0" indent="-285750" algn="just">
              <a:buFontTx/>
              <a:buChar char="-"/>
            </a:pPr>
            <a:r>
              <a:rPr lang="it-IT" b="1" dirty="0" smtClean="0">
                <a:latin typeface="DecimaWE Rg" panose="02000000000000000000" pitchFamily="2" charset="0"/>
              </a:rPr>
              <a:t>un preventivo </a:t>
            </a:r>
            <a:r>
              <a:rPr lang="it-IT" dirty="0" smtClean="0">
                <a:latin typeface="DecimaWE Rg" panose="02000000000000000000" pitchFamily="2" charset="0"/>
              </a:rPr>
              <a:t>di spesa </a:t>
            </a:r>
            <a:r>
              <a:rPr lang="it-IT" b="1" dirty="0" smtClean="0">
                <a:latin typeface="DecimaWE Rg" panose="02000000000000000000" pitchFamily="2" charset="0"/>
              </a:rPr>
              <a:t>per ciascuna </a:t>
            </a:r>
            <a:r>
              <a:rPr lang="it-IT" dirty="0" smtClean="0">
                <a:latin typeface="DecimaWE Rg" panose="02000000000000000000" pitchFamily="2" charset="0"/>
              </a:rPr>
              <a:t>delle tipologie di spesa previste nella sezione economico finanziaria;</a:t>
            </a:r>
            <a:endParaRPr lang="it-IT" dirty="0">
              <a:solidFill>
                <a:prstClr val="black">
                  <a:lumMod val="75000"/>
                  <a:lumOff val="25000"/>
                </a:prstClr>
              </a:solidFill>
              <a:latin typeface="DecimaWE Rg" panose="02000000000000000000" pitchFamily="2" charset="0"/>
            </a:endParaRPr>
          </a:p>
          <a:p>
            <a:pPr marL="285750" lvl="0" indent="-285750" algn="just">
              <a:buFontTx/>
              <a:buChar char="-"/>
            </a:pPr>
            <a:r>
              <a:rPr lang="it-IT" dirty="0" smtClean="0">
                <a:latin typeface="DecimaWE Rg" panose="02000000000000000000" pitchFamily="2" charset="0"/>
              </a:rPr>
              <a:t>dichiarazioni semplici attestanti, a titolo esemplificativo e non esaustivo, l’assunzione del rispetto degli obblighi previsti dall’articolo 26 del Bando e il rispetto del requisito di ammissibilità riferito alla localizzazione sul territorio regionale;</a:t>
            </a:r>
          </a:p>
          <a:p>
            <a:pPr marL="285750" lvl="0" indent="-285750" algn="just">
              <a:buFontTx/>
              <a:buChar char="-"/>
            </a:pPr>
            <a:r>
              <a:rPr lang="it-IT" dirty="0" smtClean="0">
                <a:latin typeface="DecimaWE Rg" panose="02000000000000000000" pitchFamily="2" charset="0"/>
              </a:rPr>
              <a:t>dichiarazioni sostitutive </a:t>
            </a:r>
            <a:r>
              <a:rPr lang="it-IT" dirty="0">
                <a:latin typeface="DecimaWE Rg" panose="02000000000000000000" pitchFamily="2" charset="0"/>
              </a:rPr>
              <a:t>attestanti, a titolo esemplificativo e non esaustivo</a:t>
            </a:r>
            <a:r>
              <a:rPr lang="it-IT" dirty="0" smtClean="0">
                <a:latin typeface="DecimaWE Rg" panose="02000000000000000000" pitchFamily="2" charset="0"/>
              </a:rPr>
              <a:t>, il rispetto della normativa in materia di aiuti «de </a:t>
            </a:r>
            <a:r>
              <a:rPr lang="it-IT" dirty="0" err="1" smtClean="0">
                <a:latin typeface="DecimaWE Rg" panose="02000000000000000000" pitchFamily="2" charset="0"/>
              </a:rPr>
              <a:t>minimis</a:t>
            </a:r>
            <a:r>
              <a:rPr lang="it-IT" dirty="0" smtClean="0">
                <a:latin typeface="DecimaWE Rg" panose="02000000000000000000" pitchFamily="2" charset="0"/>
              </a:rPr>
              <a:t>» , il rispetto del divieto di cumulo e il possesso dei requisiti di sostenibilità finanziaria del progetto.</a:t>
            </a:r>
            <a:endParaRPr lang="it-IT" dirty="0">
              <a:latin typeface="DecimaWE Rg" panose="02000000000000000000" pitchFamily="2" charset="0"/>
            </a:endParaRPr>
          </a:p>
          <a:p>
            <a:pPr lvl="0" algn="just">
              <a:spcBef>
                <a:spcPts val="1200"/>
              </a:spcBef>
              <a:spcAft>
                <a:spcPts val="600"/>
              </a:spcAft>
            </a:pPr>
            <a:r>
              <a:rPr lang="it-IT" dirty="0" smtClean="0">
                <a:latin typeface="DecimaWE Rg" panose="02000000000000000000" pitchFamily="2" charset="0"/>
              </a:rPr>
              <a:t>La domanda mancante </a:t>
            </a:r>
            <a:r>
              <a:rPr lang="it-IT" b="1" dirty="0" smtClean="0">
                <a:latin typeface="DecimaWE Rg" panose="02000000000000000000" pitchFamily="2" charset="0"/>
              </a:rPr>
              <a:t>anche di uno solo </a:t>
            </a:r>
            <a:r>
              <a:rPr lang="it-IT" dirty="0" smtClean="0">
                <a:latin typeface="DecimaWE Rg" panose="02000000000000000000" pitchFamily="2" charset="0"/>
              </a:rPr>
              <a:t>dei suddetti documenti sarà considerata inammissibile.</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795276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990583" y="1329546"/>
            <a:ext cx="10412001" cy="4524315"/>
          </a:xfrm>
          <a:prstGeom prst="rect">
            <a:avLst/>
          </a:prstGeom>
          <a:noFill/>
        </p:spPr>
        <p:txBody>
          <a:bodyPr wrap="square" rtlCol="0">
            <a:spAutoFit/>
          </a:bodyPr>
          <a:lstStyle/>
          <a:p>
            <a:pPr lvl="0" algn="ctr">
              <a:spcBef>
                <a:spcPts val="600"/>
              </a:spcBef>
              <a:spcAft>
                <a:spcPts val="1200"/>
              </a:spcAft>
            </a:pPr>
            <a:r>
              <a:rPr lang="it-IT" sz="3800" b="1" dirty="0" smtClean="0">
                <a:solidFill>
                  <a:srgbClr val="FFC000"/>
                </a:solidFill>
                <a:latin typeface="DecimaWE Rg" panose="02000000000000000000" pitchFamily="2" charset="0"/>
              </a:rPr>
              <a:t>COMPOSIZIONE DELLA DOMANDA</a:t>
            </a:r>
          </a:p>
          <a:p>
            <a:pPr lvl="0" algn="just"/>
            <a:r>
              <a:rPr lang="it-IT" sz="1600" dirty="0" smtClean="0">
                <a:latin typeface="DecimaWE Rg" panose="02000000000000000000" pitchFamily="2" charset="0"/>
              </a:rPr>
              <a:t>La domanda di sovvenzione è costituita, altresì, da:</a:t>
            </a:r>
          </a:p>
          <a:p>
            <a:pPr marL="285750" lvl="0" indent="-285750" algn="just">
              <a:buFontTx/>
              <a:buChar char="-"/>
            </a:pPr>
            <a:r>
              <a:rPr lang="it-IT" sz="1600" dirty="0" smtClean="0">
                <a:latin typeface="DecimaWE Rg" panose="02000000000000000000" pitchFamily="2" charset="0"/>
              </a:rPr>
              <a:t>il curriculum di ciascuno dei soggetti ricompresi nel Team di progetto;</a:t>
            </a:r>
          </a:p>
          <a:p>
            <a:pPr marL="285750" lvl="0" indent="-285750" algn="just">
              <a:buFontTx/>
              <a:buChar char="-"/>
            </a:pPr>
            <a:r>
              <a:rPr lang="it-IT" sz="1600" dirty="0" smtClean="0">
                <a:latin typeface="DecimaWE Rg" panose="02000000000000000000" pitchFamily="2" charset="0"/>
              </a:rPr>
              <a:t>copia dell’Atto costitutivo e dello Statuto;</a:t>
            </a:r>
          </a:p>
          <a:p>
            <a:pPr marL="285750" lvl="0" indent="-285750" algn="just">
              <a:buFontTx/>
              <a:buChar char="-"/>
            </a:pPr>
            <a:r>
              <a:rPr lang="it-IT" sz="1600" dirty="0" smtClean="0">
                <a:latin typeface="DecimaWE Rg" panose="02000000000000000000" pitchFamily="2" charset="0"/>
              </a:rPr>
              <a:t>F23 o F24 attestante l’avvenuto pagamento dell’imposta di bollo di 16,00 euro;</a:t>
            </a:r>
          </a:p>
          <a:p>
            <a:pPr marL="285750" lvl="0" indent="-285750" algn="just">
              <a:buFontTx/>
              <a:buChar char="-"/>
            </a:pPr>
            <a:r>
              <a:rPr lang="it-IT" sz="1600" dirty="0">
                <a:latin typeface="DecimaWE Rg" panose="02000000000000000000" pitchFamily="2" charset="0"/>
                <a:ea typeface="Calibri" panose="020F0502020204030204" pitchFamily="34" charset="0"/>
                <a:cs typeface="DejaVuLGCSans"/>
              </a:rPr>
              <a:t>per le imprese non residenti nel territorio italiano all’atto di presentazione della domanda, la documentazione comprovante la costituzione secondo le norme di diritto civile e commerciale vigenti nello Stato di residenza e l’iscrizione nel relativo registro delle </a:t>
            </a:r>
            <a:r>
              <a:rPr lang="it-IT" sz="1600" dirty="0" smtClean="0">
                <a:latin typeface="DecimaWE Rg" panose="02000000000000000000" pitchFamily="2" charset="0"/>
                <a:ea typeface="Calibri" panose="020F0502020204030204" pitchFamily="34" charset="0"/>
                <a:cs typeface="DejaVuLGCSans"/>
              </a:rPr>
              <a:t>imprese;</a:t>
            </a:r>
          </a:p>
          <a:p>
            <a:pPr marL="285750" lvl="0" indent="-285750" algn="just">
              <a:buFontTx/>
              <a:buChar char="-"/>
            </a:pPr>
            <a:r>
              <a:rPr lang="it-IT" sz="1600" dirty="0">
                <a:latin typeface="DecimaWE Rg" panose="02000000000000000000" pitchFamily="2" charset="0"/>
                <a:ea typeface="Calibri" panose="020F0502020204030204" pitchFamily="34" charset="0"/>
                <a:cs typeface="DejaVuLGCSans"/>
              </a:rPr>
              <a:t>copia delle eventuali lettere di intenti comprovanti la disponibilità manifestata da parte di soggetti pubblici o privati ad agevolare l’attuazione del </a:t>
            </a:r>
            <a:r>
              <a:rPr lang="it-IT" sz="1600" dirty="0" smtClean="0">
                <a:latin typeface="DecimaWE Rg" panose="02000000000000000000" pitchFamily="2" charset="0"/>
                <a:ea typeface="Calibri" panose="020F0502020204030204" pitchFamily="34" charset="0"/>
                <a:cs typeface="DejaVuLGCSans"/>
              </a:rPr>
              <a:t>progetto;</a:t>
            </a:r>
          </a:p>
          <a:p>
            <a:pPr marL="285750" lvl="0" indent="-285750" algn="just">
              <a:buFontTx/>
              <a:buChar char="-"/>
            </a:pPr>
            <a:r>
              <a:rPr lang="it-IT" sz="1600" dirty="0">
                <a:latin typeface="DecimaWE Rg" panose="02000000000000000000" pitchFamily="2" charset="0"/>
                <a:ea typeface="Calibri" panose="020F0502020204030204" pitchFamily="34" charset="0"/>
                <a:cs typeface="Times New Roman" panose="02020603050405020304" pitchFamily="18" charset="0"/>
              </a:rPr>
              <a:t>documentazione comprovante l’eventuale stato di disabilità rilevante ai fini dell’assegnazione del punteggio </a:t>
            </a:r>
            <a:r>
              <a:rPr lang="it-IT" sz="1600" dirty="0" smtClean="0">
                <a:latin typeface="DecimaWE Rg" panose="02000000000000000000" pitchFamily="2" charset="0"/>
                <a:ea typeface="Calibri" panose="020F0502020204030204" pitchFamily="34" charset="0"/>
                <a:cs typeface="Times New Roman" panose="02020603050405020304" pitchFamily="18" charset="0"/>
              </a:rPr>
              <a:t>riferito al criterio di valutazione corrispondente; </a:t>
            </a:r>
          </a:p>
          <a:p>
            <a:pPr marL="285750" lvl="0" indent="-285750" algn="just">
              <a:buFontTx/>
              <a:buChar char="-"/>
            </a:pPr>
            <a:r>
              <a:rPr lang="it-IT" sz="1600" spc="-5" dirty="0">
                <a:latin typeface="DecimaWE Rg" panose="02000000000000000000" pitchFamily="2" charset="0"/>
                <a:ea typeface="Calibri" panose="020F0502020204030204" pitchFamily="34" charset="0"/>
                <a:cs typeface="Calibri" panose="020F0502020204030204" pitchFamily="34" charset="0"/>
              </a:rPr>
              <a:t>procura sottoscritta digitalmente dal legale rappresentante dell’impresa o titolare di impresa individuale, con cui viene incaricato il soggetto delegato alla sottoscrizione e presentazione della </a:t>
            </a:r>
            <a:r>
              <a:rPr lang="it-IT" sz="1600" spc="-5" dirty="0" smtClean="0">
                <a:latin typeface="DecimaWE Rg" panose="02000000000000000000" pitchFamily="2" charset="0"/>
                <a:ea typeface="Calibri" panose="020F0502020204030204" pitchFamily="34" charset="0"/>
                <a:cs typeface="Calibri" panose="020F0502020204030204" pitchFamily="34" charset="0"/>
              </a:rPr>
              <a:t>domanda;</a:t>
            </a:r>
          </a:p>
          <a:p>
            <a:pPr marL="285750" lvl="0" indent="-285750" algn="just">
              <a:buFontTx/>
              <a:buChar char="-"/>
            </a:pPr>
            <a:r>
              <a:rPr lang="it-IT" sz="1600" spc="-5" dirty="0" smtClean="0">
                <a:latin typeface="DecimaWE Rg" panose="02000000000000000000" pitchFamily="2" charset="0"/>
                <a:ea typeface="Calibri" panose="020F0502020204030204" pitchFamily="34" charset="0"/>
                <a:cs typeface="Calibri" panose="020F0502020204030204" pitchFamily="34" charset="0"/>
              </a:rPr>
              <a:t>limitatamente </a:t>
            </a:r>
            <a:r>
              <a:rPr lang="it-IT" sz="1600" spc="-5" dirty="0">
                <a:latin typeface="DecimaWE Rg" panose="02000000000000000000" pitchFamily="2" charset="0"/>
                <a:ea typeface="Calibri" panose="020F0502020204030204" pitchFamily="34" charset="0"/>
                <a:cs typeface="Calibri" panose="020F0502020204030204" pitchFamily="34" charset="0"/>
              </a:rPr>
              <a:t>alle società cooperative, l’elenco dei soci rilevante ai fini dell’assegnazione del punteggio </a:t>
            </a:r>
            <a:r>
              <a:rPr lang="it-IT" sz="1600" spc="-5" dirty="0" smtClean="0">
                <a:latin typeface="DecimaWE Rg" panose="02000000000000000000" pitchFamily="2" charset="0"/>
                <a:ea typeface="Calibri" panose="020F0502020204030204" pitchFamily="34" charset="0"/>
                <a:cs typeface="Calibri" panose="020F0502020204030204" pitchFamily="34" charset="0"/>
              </a:rPr>
              <a:t>riferito </a:t>
            </a:r>
            <a:r>
              <a:rPr lang="it-IT" sz="1600" spc="-5" dirty="0">
                <a:latin typeface="DecimaWE Rg" panose="02000000000000000000" pitchFamily="2" charset="0"/>
                <a:ea typeface="Calibri" panose="020F0502020204030204" pitchFamily="34" charset="0"/>
                <a:cs typeface="Calibri" panose="020F0502020204030204" pitchFamily="34" charset="0"/>
              </a:rPr>
              <a:t>all’imprenditoria femminile e/o </a:t>
            </a:r>
            <a:r>
              <a:rPr lang="it-IT" sz="1600" spc="-5" dirty="0" smtClean="0">
                <a:latin typeface="DecimaWE Rg" panose="02000000000000000000" pitchFamily="2" charset="0"/>
                <a:ea typeface="Calibri" panose="020F0502020204030204" pitchFamily="34" charset="0"/>
                <a:cs typeface="Calibri" panose="020F0502020204030204" pitchFamily="34" charset="0"/>
              </a:rPr>
              <a:t>giovanile.</a:t>
            </a:r>
            <a:endParaRPr lang="it-IT" sz="1600" dirty="0" smtClean="0">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147344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40837" y="1409957"/>
            <a:ext cx="10510325" cy="4555093"/>
          </a:xfrm>
          <a:prstGeom prst="rect">
            <a:avLst/>
          </a:prstGeom>
          <a:noFill/>
        </p:spPr>
        <p:txBody>
          <a:bodyPr wrap="square" rtlCol="0">
            <a:spAutoFit/>
          </a:bodyPr>
          <a:lstStyle/>
          <a:p>
            <a:pPr lvl="0" algn="ctr">
              <a:spcBef>
                <a:spcPts val="600"/>
              </a:spcBef>
              <a:spcAft>
                <a:spcPts val="600"/>
              </a:spcAft>
            </a:pPr>
            <a:r>
              <a:rPr lang="it-IT" sz="3200" b="1" dirty="0" smtClean="0">
                <a:solidFill>
                  <a:srgbClr val="00B0F0"/>
                </a:solidFill>
                <a:latin typeface="DecimaWE Rg" panose="02000000000000000000" pitchFamily="2" charset="0"/>
              </a:rPr>
              <a:t>LIMITI DI SPESA E INTENSITA’ DI AIUTO</a:t>
            </a:r>
            <a:endParaRPr lang="it-IT" sz="3200" dirty="0" smtClean="0">
              <a:solidFill>
                <a:srgbClr val="00B0F0"/>
              </a:solidFill>
              <a:latin typeface="DecimaWE Rg" panose="02000000000000000000" pitchFamily="2" charset="0"/>
            </a:endParaRPr>
          </a:p>
          <a:p>
            <a:pPr lvl="0" algn="just"/>
            <a:r>
              <a:rPr lang="it-IT" sz="2800" dirty="0" smtClean="0">
                <a:solidFill>
                  <a:prstClr val="black">
                    <a:lumMod val="75000"/>
                    <a:lumOff val="25000"/>
                  </a:prstClr>
                </a:solidFill>
                <a:latin typeface="DecimaWE Rg" panose="02000000000000000000" pitchFamily="2" charset="0"/>
              </a:rPr>
              <a:t>La </a:t>
            </a:r>
            <a:r>
              <a:rPr lang="it-IT" sz="2800" b="1" dirty="0" smtClean="0">
                <a:solidFill>
                  <a:prstClr val="black">
                    <a:lumMod val="75000"/>
                    <a:lumOff val="25000"/>
                  </a:prstClr>
                </a:solidFill>
                <a:latin typeface="DecimaWE Rg" panose="02000000000000000000" pitchFamily="2" charset="0"/>
              </a:rPr>
              <a:t>spesa ammissibile </a:t>
            </a:r>
            <a:r>
              <a:rPr lang="it-IT" sz="2800" dirty="0" smtClean="0">
                <a:solidFill>
                  <a:prstClr val="black">
                    <a:lumMod val="75000"/>
                    <a:lumOff val="25000"/>
                  </a:prstClr>
                </a:solidFill>
                <a:latin typeface="DecimaWE Rg" panose="02000000000000000000" pitchFamily="2" charset="0"/>
              </a:rPr>
              <a:t>per ciascun progetto deve essere </a:t>
            </a:r>
            <a:r>
              <a:rPr lang="it-IT" sz="2800" b="1" dirty="0" smtClean="0">
                <a:solidFill>
                  <a:prstClr val="black">
                    <a:lumMod val="75000"/>
                    <a:lumOff val="25000"/>
                  </a:prstClr>
                </a:solidFill>
                <a:latin typeface="DecimaWE Rg" panose="02000000000000000000" pitchFamily="2" charset="0"/>
              </a:rPr>
              <a:t>pari o inferiore ad euro 75.000,00</a:t>
            </a:r>
            <a:r>
              <a:rPr lang="it-IT" sz="2800" dirty="0" smtClean="0">
                <a:solidFill>
                  <a:prstClr val="black">
                    <a:lumMod val="75000"/>
                    <a:lumOff val="25000"/>
                  </a:prstClr>
                </a:solidFill>
                <a:latin typeface="DecimaWE Rg" panose="02000000000000000000" pitchFamily="2" charset="0"/>
              </a:rPr>
              <a:t> IVA esclusa (salvo nei casi e nella misura in cui non sia recuperabile dal Beneficiario). </a:t>
            </a:r>
          </a:p>
          <a:p>
            <a:pPr lvl="0" algn="just"/>
            <a:r>
              <a:rPr lang="it-IT" sz="2800" dirty="0" smtClean="0">
                <a:solidFill>
                  <a:prstClr val="black">
                    <a:lumMod val="75000"/>
                    <a:lumOff val="25000"/>
                  </a:prstClr>
                </a:solidFill>
                <a:latin typeface="DecimaWE Rg" panose="02000000000000000000" pitchFamily="2" charset="0"/>
              </a:rPr>
              <a:t>L’</a:t>
            </a:r>
            <a:r>
              <a:rPr lang="it-IT" sz="2800" b="1" dirty="0" smtClean="0">
                <a:solidFill>
                  <a:prstClr val="black">
                    <a:lumMod val="75000"/>
                    <a:lumOff val="25000"/>
                  </a:prstClr>
                </a:solidFill>
                <a:latin typeface="DecimaWE Rg" panose="02000000000000000000" pitchFamily="2" charset="0"/>
              </a:rPr>
              <a:t>intensità di aiuto </a:t>
            </a:r>
            <a:r>
              <a:rPr lang="it-IT" sz="2800" dirty="0" smtClean="0">
                <a:solidFill>
                  <a:prstClr val="black">
                    <a:lumMod val="75000"/>
                    <a:lumOff val="25000"/>
                  </a:prstClr>
                </a:solidFill>
                <a:latin typeface="DecimaWE Rg" panose="02000000000000000000" pitchFamily="2" charset="0"/>
              </a:rPr>
              <a:t>per ciascun progetto è pari all’</a:t>
            </a:r>
            <a:r>
              <a:rPr lang="it-IT" sz="2800" b="1" dirty="0" smtClean="0">
                <a:solidFill>
                  <a:prstClr val="black">
                    <a:lumMod val="75000"/>
                    <a:lumOff val="25000"/>
                  </a:prstClr>
                </a:solidFill>
                <a:latin typeface="DecimaWE Rg" panose="02000000000000000000" pitchFamily="2" charset="0"/>
              </a:rPr>
              <a:t>80%</a:t>
            </a:r>
            <a:r>
              <a:rPr lang="it-IT" sz="2800" dirty="0" smtClean="0">
                <a:solidFill>
                  <a:prstClr val="black">
                    <a:lumMod val="75000"/>
                    <a:lumOff val="25000"/>
                  </a:prstClr>
                </a:solidFill>
                <a:latin typeface="DecimaWE Rg" panose="02000000000000000000" pitchFamily="2" charset="0"/>
              </a:rPr>
              <a:t> della </a:t>
            </a:r>
            <a:r>
              <a:rPr lang="it-IT" sz="2800" b="1" dirty="0" smtClean="0">
                <a:solidFill>
                  <a:prstClr val="black">
                    <a:lumMod val="75000"/>
                    <a:lumOff val="25000"/>
                  </a:prstClr>
                </a:solidFill>
                <a:latin typeface="DecimaWE Rg" panose="02000000000000000000" pitchFamily="2" charset="0"/>
              </a:rPr>
              <a:t>spesa ammissibile</a:t>
            </a:r>
            <a:r>
              <a:rPr lang="it-IT" sz="2800" dirty="0" smtClean="0">
                <a:solidFill>
                  <a:prstClr val="black">
                    <a:lumMod val="75000"/>
                    <a:lumOff val="25000"/>
                  </a:prstClr>
                </a:solidFill>
                <a:latin typeface="DecimaWE Rg" panose="02000000000000000000" pitchFamily="2" charset="0"/>
              </a:rPr>
              <a:t>. Non è previsto il finanziamento parziale dei progetti.</a:t>
            </a:r>
          </a:p>
          <a:p>
            <a:pPr lvl="0" algn="ctr">
              <a:spcBef>
                <a:spcPts val="2400"/>
              </a:spcBef>
              <a:spcAft>
                <a:spcPts val="600"/>
              </a:spcAft>
            </a:pPr>
            <a:r>
              <a:rPr lang="it-IT" sz="3200" b="1" dirty="0" smtClean="0">
                <a:solidFill>
                  <a:srgbClr val="FF0000"/>
                </a:solidFill>
                <a:latin typeface="DecimaWE Rg" panose="02000000000000000000" pitchFamily="2" charset="0"/>
              </a:rPr>
              <a:t>DIVIETO DI CUMULO</a:t>
            </a:r>
          </a:p>
          <a:p>
            <a:pPr lvl="0" algn="just"/>
            <a:r>
              <a:rPr lang="it-IT" sz="2800" dirty="0" smtClean="0">
                <a:solidFill>
                  <a:prstClr val="black">
                    <a:lumMod val="75000"/>
                    <a:lumOff val="25000"/>
                  </a:prstClr>
                </a:solidFill>
                <a:latin typeface="DecimaWE Rg" panose="02000000000000000000" pitchFamily="2" charset="0"/>
              </a:rPr>
              <a:t>La sovvenzione concessa </a:t>
            </a:r>
            <a:r>
              <a:rPr lang="it-IT" sz="2800" b="1" dirty="0" smtClean="0">
                <a:solidFill>
                  <a:prstClr val="black">
                    <a:lumMod val="75000"/>
                    <a:lumOff val="25000"/>
                  </a:prstClr>
                </a:solidFill>
                <a:latin typeface="DecimaWE Rg" panose="02000000000000000000" pitchFamily="2" charset="0"/>
              </a:rPr>
              <a:t>non è cumulabile </a:t>
            </a:r>
            <a:r>
              <a:rPr lang="it-IT" sz="2800" dirty="0" smtClean="0">
                <a:solidFill>
                  <a:prstClr val="black">
                    <a:lumMod val="75000"/>
                    <a:lumOff val="25000"/>
                  </a:prstClr>
                </a:solidFill>
                <a:latin typeface="DecimaWE Rg" panose="02000000000000000000" pitchFamily="2" charset="0"/>
              </a:rPr>
              <a:t>con ulteriori misure di incentivazione comunitarie, nazionali e regionali, pubbliche o private.</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195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40837" y="1291854"/>
            <a:ext cx="10510325" cy="4739759"/>
          </a:xfrm>
          <a:prstGeom prst="rect">
            <a:avLst/>
          </a:prstGeom>
          <a:noFill/>
        </p:spPr>
        <p:txBody>
          <a:bodyPr wrap="square" rtlCol="0">
            <a:spAutoFit/>
          </a:bodyPr>
          <a:lstStyle/>
          <a:p>
            <a:pPr lvl="0" algn="just">
              <a:spcBef>
                <a:spcPts val="600"/>
              </a:spcBef>
            </a:pPr>
            <a:endParaRPr lang="it-IT" sz="1600" b="1" dirty="0">
              <a:solidFill>
                <a:prstClr val="black">
                  <a:lumMod val="75000"/>
                  <a:lumOff val="25000"/>
                </a:prstClr>
              </a:solidFill>
              <a:latin typeface="DecimaWE Rg" panose="02000000000000000000" pitchFamily="2" charset="0"/>
            </a:endParaRPr>
          </a:p>
          <a:p>
            <a:pPr lvl="0" algn="ctr">
              <a:spcBef>
                <a:spcPts val="1200"/>
              </a:spcBef>
              <a:spcAft>
                <a:spcPts val="600"/>
              </a:spcAft>
            </a:pPr>
            <a:r>
              <a:rPr lang="it-IT" sz="3200" b="1" dirty="0">
                <a:solidFill>
                  <a:schemeClr val="accent2">
                    <a:lumMod val="75000"/>
                  </a:schemeClr>
                </a:solidFill>
                <a:latin typeface="DecimaWE Rg" panose="02000000000000000000" pitchFamily="2" charset="0"/>
              </a:rPr>
              <a:t>REGIME D’AIUTO</a:t>
            </a:r>
          </a:p>
          <a:p>
            <a:pPr lvl="0" algn="just"/>
            <a:r>
              <a:rPr lang="it-IT" sz="2800" dirty="0">
                <a:latin typeface="DecimaWE Rg" panose="02000000000000000000" pitchFamily="2" charset="0"/>
                <a:ea typeface="Calibri" panose="020F0502020204030204" pitchFamily="34" charset="0"/>
                <a:cs typeface="DecimaWE-Regular"/>
              </a:rPr>
              <a:t>Gli aiuti sono concessi in regime </a:t>
            </a:r>
            <a:r>
              <a:rPr lang="it-IT" sz="2800" b="1" dirty="0">
                <a:latin typeface="DecimaWE Rg" panose="02000000000000000000" pitchFamily="2" charset="0"/>
                <a:ea typeface="Calibri" panose="020F0502020204030204" pitchFamily="34" charset="0"/>
                <a:cs typeface="DecimaWE-Regular"/>
              </a:rPr>
              <a:t>“de </a:t>
            </a:r>
            <a:r>
              <a:rPr lang="it-IT" sz="2800" b="1" dirty="0" err="1">
                <a:latin typeface="DecimaWE Rg" panose="02000000000000000000" pitchFamily="2" charset="0"/>
                <a:ea typeface="Calibri" panose="020F0502020204030204" pitchFamily="34" charset="0"/>
                <a:cs typeface="DecimaWE-Regular"/>
              </a:rPr>
              <a:t>minimis</a:t>
            </a:r>
            <a:r>
              <a:rPr lang="it-IT" sz="2800" b="1" dirty="0">
                <a:latin typeface="DecimaWE Rg" panose="02000000000000000000" pitchFamily="2" charset="0"/>
                <a:ea typeface="Calibri" panose="020F0502020204030204" pitchFamily="34" charset="0"/>
                <a:cs typeface="DecimaWE-Regular"/>
              </a:rPr>
              <a:t>”</a:t>
            </a:r>
            <a:r>
              <a:rPr lang="it-IT" sz="2800" b="1" dirty="0">
                <a:latin typeface="DecimaWE Rg" panose="02000000000000000000" pitchFamily="2" charset="0"/>
                <a:ea typeface="Times New Roman" panose="02020603050405020304" pitchFamily="18" charset="0"/>
                <a:cs typeface="DejaVuLGCSans-Bold"/>
              </a:rPr>
              <a:t> </a:t>
            </a:r>
            <a:r>
              <a:rPr lang="it-IT" sz="2800" dirty="0">
                <a:latin typeface="DecimaWE Rg" panose="02000000000000000000" pitchFamily="2" charset="0"/>
                <a:ea typeface="Calibri" panose="020F0502020204030204" pitchFamily="34" charset="0"/>
                <a:cs typeface="DecimaWE-Regular"/>
              </a:rPr>
              <a:t>ai sensi del Regolamento UE n. 1407/2013.</a:t>
            </a:r>
            <a:endParaRPr lang="it-IT" sz="1600" b="1" dirty="0" smtClean="0">
              <a:solidFill>
                <a:prstClr val="black">
                  <a:lumMod val="75000"/>
                  <a:lumOff val="25000"/>
                </a:prstClr>
              </a:solidFill>
              <a:latin typeface="DecimaWE Rg" panose="02000000000000000000" pitchFamily="2" charset="0"/>
            </a:endParaRPr>
          </a:p>
          <a:p>
            <a:pPr lvl="0" algn="ctr">
              <a:spcBef>
                <a:spcPts val="2400"/>
              </a:spcBef>
              <a:spcAft>
                <a:spcPts val="600"/>
              </a:spcAft>
            </a:pPr>
            <a:r>
              <a:rPr lang="it-IT" sz="3200" b="1" dirty="0" smtClean="0">
                <a:solidFill>
                  <a:srgbClr val="0070C0"/>
                </a:solidFill>
                <a:latin typeface="DecimaWE Rg" panose="02000000000000000000" pitchFamily="2" charset="0"/>
              </a:rPr>
              <a:t>DURATA DEL PROGETTO</a:t>
            </a:r>
          </a:p>
          <a:p>
            <a:pPr lvl="0" algn="just">
              <a:spcBef>
                <a:spcPts val="600"/>
              </a:spcBef>
            </a:pPr>
            <a:r>
              <a:rPr lang="it-IT" sz="2800" dirty="0" smtClean="0">
                <a:solidFill>
                  <a:prstClr val="black">
                    <a:lumMod val="75000"/>
                    <a:lumOff val="25000"/>
                  </a:prstClr>
                </a:solidFill>
                <a:latin typeface="DecimaWE Rg" panose="02000000000000000000" pitchFamily="2" charset="0"/>
              </a:rPr>
              <a:t>La </a:t>
            </a:r>
            <a:r>
              <a:rPr lang="it-IT" sz="2800" b="1" dirty="0" smtClean="0">
                <a:solidFill>
                  <a:prstClr val="black">
                    <a:lumMod val="75000"/>
                    <a:lumOff val="25000"/>
                  </a:prstClr>
                </a:solidFill>
                <a:latin typeface="DecimaWE Rg" panose="02000000000000000000" pitchFamily="2" charset="0"/>
              </a:rPr>
              <a:t>durata massima </a:t>
            </a:r>
            <a:r>
              <a:rPr lang="it-IT" sz="2800" dirty="0" smtClean="0">
                <a:solidFill>
                  <a:prstClr val="black">
                    <a:lumMod val="75000"/>
                    <a:lumOff val="25000"/>
                  </a:prstClr>
                </a:solidFill>
                <a:latin typeface="DecimaWE Rg" panose="02000000000000000000" pitchFamily="2" charset="0"/>
              </a:rPr>
              <a:t>del progetto non deve superare i </a:t>
            </a:r>
            <a:r>
              <a:rPr lang="it-IT" sz="2800" b="1" dirty="0" smtClean="0">
                <a:solidFill>
                  <a:prstClr val="black">
                    <a:lumMod val="75000"/>
                    <a:lumOff val="25000"/>
                  </a:prstClr>
                </a:solidFill>
                <a:latin typeface="DecimaWE Rg" panose="02000000000000000000" pitchFamily="2" charset="0"/>
              </a:rPr>
              <a:t>10 mesi</a:t>
            </a:r>
            <a:r>
              <a:rPr lang="it-IT" sz="2800" dirty="0" smtClean="0">
                <a:solidFill>
                  <a:prstClr val="black">
                    <a:lumMod val="75000"/>
                    <a:lumOff val="25000"/>
                  </a:prstClr>
                </a:solidFill>
                <a:latin typeface="DecimaWE Rg" panose="02000000000000000000" pitchFamily="2" charset="0"/>
              </a:rPr>
              <a:t>. </a:t>
            </a:r>
          </a:p>
          <a:p>
            <a:pPr lvl="0" algn="just">
              <a:spcBef>
                <a:spcPts val="600"/>
              </a:spcBef>
            </a:pPr>
            <a:r>
              <a:rPr lang="it-IT" sz="2800" dirty="0" smtClean="0">
                <a:solidFill>
                  <a:prstClr val="black">
                    <a:lumMod val="75000"/>
                    <a:lumOff val="25000"/>
                  </a:prstClr>
                </a:solidFill>
                <a:latin typeface="DecimaWE Rg" panose="02000000000000000000" pitchFamily="2" charset="0"/>
              </a:rPr>
              <a:t>E’ ammessa </a:t>
            </a:r>
            <a:r>
              <a:rPr lang="it-IT" sz="2800" b="1" dirty="0" smtClean="0">
                <a:solidFill>
                  <a:prstClr val="black">
                    <a:lumMod val="75000"/>
                    <a:lumOff val="25000"/>
                  </a:prstClr>
                </a:solidFill>
                <a:latin typeface="DecimaWE Rg" panose="02000000000000000000" pitchFamily="2" charset="0"/>
              </a:rPr>
              <a:t>una sola proroga </a:t>
            </a:r>
            <a:r>
              <a:rPr lang="it-IT" sz="2800" dirty="0" smtClean="0">
                <a:solidFill>
                  <a:prstClr val="black">
                    <a:lumMod val="75000"/>
                    <a:lumOff val="25000"/>
                  </a:prstClr>
                </a:solidFill>
                <a:latin typeface="DecimaWE Rg" panose="02000000000000000000" pitchFamily="2" charset="0"/>
              </a:rPr>
              <a:t>del termine di conclusione del Progetto di durata </a:t>
            </a:r>
            <a:r>
              <a:rPr lang="it-IT" sz="2800" b="1" dirty="0" smtClean="0">
                <a:solidFill>
                  <a:prstClr val="black">
                    <a:lumMod val="75000"/>
                    <a:lumOff val="25000"/>
                  </a:prstClr>
                </a:solidFill>
                <a:latin typeface="DecimaWE Rg" panose="02000000000000000000" pitchFamily="2" charset="0"/>
              </a:rPr>
              <a:t>non superiore a 60 giorni</a:t>
            </a:r>
            <a:r>
              <a:rPr lang="it-IT" sz="2800" dirty="0" smtClean="0">
                <a:solidFill>
                  <a:prstClr val="black">
                    <a:lumMod val="75000"/>
                    <a:lumOff val="25000"/>
                  </a:prstClr>
                </a:solidFill>
                <a:latin typeface="DecimaWE Rg" panose="02000000000000000000" pitchFamily="2" charset="0"/>
              </a:rPr>
              <a:t>.</a:t>
            </a:r>
          </a:p>
          <a:p>
            <a:pPr lvl="0" algn="just">
              <a:spcBef>
                <a:spcPts val="600"/>
              </a:spcBef>
            </a:pPr>
            <a:endParaRPr lang="it-IT" sz="800" b="1" dirty="0" smtClean="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1167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295397"/>
            <a:ext cx="10461163" cy="4739759"/>
          </a:xfrm>
          <a:prstGeom prst="rect">
            <a:avLst/>
          </a:prstGeom>
          <a:noFill/>
        </p:spPr>
        <p:txBody>
          <a:bodyPr wrap="square" rtlCol="0">
            <a:spAutoFit/>
          </a:bodyPr>
          <a:lstStyle/>
          <a:p>
            <a:pPr algn="ctr">
              <a:spcBef>
                <a:spcPts val="600"/>
              </a:spcBef>
              <a:spcAft>
                <a:spcPts val="600"/>
              </a:spcAft>
            </a:pPr>
            <a:r>
              <a:rPr lang="it-IT" sz="3800" b="1" dirty="0">
                <a:solidFill>
                  <a:srgbClr val="4FE53B"/>
                </a:solidFill>
                <a:latin typeface="DecimaWE Rg" panose="02000000000000000000" pitchFamily="2" charset="0"/>
              </a:rPr>
              <a:t>SPESE AMMISSIBILI</a:t>
            </a:r>
          </a:p>
          <a:p>
            <a:pPr lvl="0" algn="just">
              <a:spcBef>
                <a:spcPts val="600"/>
              </a:spcBef>
            </a:pPr>
            <a:r>
              <a:rPr lang="it-IT" sz="4000" dirty="0" smtClean="0">
                <a:solidFill>
                  <a:prstClr val="black">
                    <a:lumMod val="75000"/>
                    <a:lumOff val="25000"/>
                  </a:prstClr>
                </a:solidFill>
                <a:latin typeface="DecimaWE Rg" panose="02000000000000000000" pitchFamily="2" charset="0"/>
              </a:rPr>
              <a:t>Sono ammissibili le spese:</a:t>
            </a:r>
          </a:p>
          <a:p>
            <a:pPr marL="1028700" lvl="1" indent="-571500" algn="just">
              <a:spcBef>
                <a:spcPts val="600"/>
              </a:spcBef>
              <a:buFontTx/>
              <a:buChar char="-"/>
            </a:pPr>
            <a:r>
              <a:rPr lang="it-IT" sz="3600" b="1" dirty="0" smtClean="0">
                <a:solidFill>
                  <a:prstClr val="black">
                    <a:lumMod val="75000"/>
                    <a:lumOff val="25000"/>
                  </a:prstClr>
                </a:solidFill>
                <a:latin typeface="DecimaWE Rg" panose="02000000000000000000" pitchFamily="2" charset="0"/>
              </a:rPr>
              <a:t>strettamente correlate alla realizzazione del progetto</a:t>
            </a:r>
          </a:p>
          <a:p>
            <a:pPr marL="1028700" lvl="1" indent="-571500" algn="just">
              <a:spcBef>
                <a:spcPts val="600"/>
              </a:spcBef>
              <a:buFontTx/>
              <a:buChar char="-"/>
            </a:pPr>
            <a:r>
              <a:rPr lang="it-IT" sz="3600" dirty="0" smtClean="0">
                <a:solidFill>
                  <a:prstClr val="black">
                    <a:lumMod val="75000"/>
                    <a:lumOff val="25000"/>
                  </a:prstClr>
                </a:solidFill>
                <a:latin typeface="DecimaWE Rg" panose="02000000000000000000" pitchFamily="2" charset="0"/>
              </a:rPr>
              <a:t>effettivamente </a:t>
            </a:r>
            <a:r>
              <a:rPr lang="it-IT" sz="3600" b="1" dirty="0" smtClean="0">
                <a:solidFill>
                  <a:prstClr val="black">
                    <a:lumMod val="75000"/>
                    <a:lumOff val="25000"/>
                  </a:prstClr>
                </a:solidFill>
                <a:latin typeface="DecimaWE Rg" panose="02000000000000000000" pitchFamily="2" charset="0"/>
              </a:rPr>
              <a:t>sostenute fra la data di avvio del progetto ed il termine finale dello stesso</a:t>
            </a:r>
          </a:p>
          <a:p>
            <a:pPr marL="1028700" lvl="1" indent="-571500" algn="just">
              <a:spcBef>
                <a:spcPts val="600"/>
              </a:spcBef>
              <a:buFontTx/>
              <a:buChar char="-"/>
            </a:pPr>
            <a:r>
              <a:rPr lang="it-IT" sz="3600" dirty="0" smtClean="0">
                <a:solidFill>
                  <a:prstClr val="black">
                    <a:lumMod val="75000"/>
                    <a:lumOff val="25000"/>
                  </a:prstClr>
                </a:solidFill>
                <a:latin typeface="DecimaWE Rg" panose="02000000000000000000" pitchFamily="2" charset="0"/>
              </a:rPr>
              <a:t>acquisite rivolgendosi a fornitori </a:t>
            </a:r>
            <a:r>
              <a:rPr lang="it-IT" sz="3600" b="1" dirty="0" smtClean="0">
                <a:solidFill>
                  <a:prstClr val="black">
                    <a:lumMod val="75000"/>
                    <a:lumOff val="25000"/>
                  </a:prstClr>
                </a:solidFill>
                <a:latin typeface="DecimaWE Rg" panose="02000000000000000000" pitchFamily="2" charset="0"/>
              </a:rPr>
              <a:t>indipendenti</a:t>
            </a: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115665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295397"/>
            <a:ext cx="10461163" cy="5186035"/>
          </a:xfrm>
          <a:prstGeom prst="rect">
            <a:avLst/>
          </a:prstGeom>
          <a:noFill/>
        </p:spPr>
        <p:txBody>
          <a:bodyPr wrap="square" rtlCol="0">
            <a:spAutoFit/>
          </a:bodyPr>
          <a:lstStyle/>
          <a:p>
            <a:pPr algn="ctr">
              <a:spcBef>
                <a:spcPts val="600"/>
              </a:spcBef>
              <a:spcAft>
                <a:spcPts val="600"/>
              </a:spcAft>
            </a:pPr>
            <a:r>
              <a:rPr lang="it-IT" sz="3200" b="1" dirty="0">
                <a:solidFill>
                  <a:srgbClr val="4FE53B"/>
                </a:solidFill>
                <a:latin typeface="DecimaWE Rg" panose="02000000000000000000" pitchFamily="2" charset="0"/>
              </a:rPr>
              <a:t>SPESE AMMISSIBILI</a:t>
            </a:r>
          </a:p>
          <a:p>
            <a:pPr lvl="0" algn="just">
              <a:spcBef>
                <a:spcPts val="600"/>
              </a:spcBef>
            </a:pPr>
            <a:r>
              <a:rPr lang="it-IT" sz="2800" dirty="0" smtClean="0">
                <a:solidFill>
                  <a:prstClr val="black">
                    <a:lumMod val="75000"/>
                    <a:lumOff val="25000"/>
                  </a:prstClr>
                </a:solidFill>
                <a:latin typeface="DecimaWE Rg" panose="02000000000000000000" pitchFamily="2" charset="0"/>
              </a:rPr>
              <a:t>Sono ammissibili le spese riconducibili alle seguenti tipologie:</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Acquisto di arredi, macchinari, strumenti ed attrezzature, hardware;</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Acquisto di beni immateriali: diritti di licenza e software anche mediante abbonamento, brevetti, Know </a:t>
            </a:r>
            <a:r>
              <a:rPr lang="it-IT" sz="2800" dirty="0" err="1" smtClean="0">
                <a:solidFill>
                  <a:prstClr val="black">
                    <a:lumMod val="75000"/>
                    <a:lumOff val="25000"/>
                  </a:prstClr>
                </a:solidFill>
                <a:latin typeface="DecimaWE Rg" panose="02000000000000000000" pitchFamily="2" charset="0"/>
              </a:rPr>
              <a:t>how</a:t>
            </a:r>
            <a:r>
              <a:rPr lang="it-IT" sz="2800" dirty="0" smtClean="0">
                <a:solidFill>
                  <a:prstClr val="black">
                    <a:lumMod val="75000"/>
                    <a:lumOff val="25000"/>
                  </a:prstClr>
                </a:solidFill>
                <a:latin typeface="DecimaWE Rg" panose="02000000000000000000" pitchFamily="2" charset="0"/>
              </a:rPr>
              <a:t>;</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Acquisto di servizi di consulenza;</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Acquisizione di prestazioni e lavorazioni;</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Formazione e aggiornamento del personale, nei limiti del 10% della spesa complessivamente ammessa.</a:t>
            </a:r>
          </a:p>
          <a:p>
            <a:pPr marL="285750" lvl="0" indent="-285750" algn="just">
              <a:spcBef>
                <a:spcPts val="600"/>
              </a:spcBef>
              <a:buFontTx/>
              <a:buChar char="-"/>
            </a:pPr>
            <a:endParaRPr lang="it-IT" sz="1600" dirty="0" smtClean="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429276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289146"/>
            <a:ext cx="10461163" cy="5709255"/>
          </a:xfrm>
          <a:prstGeom prst="rect">
            <a:avLst/>
          </a:prstGeom>
          <a:noFill/>
        </p:spPr>
        <p:txBody>
          <a:bodyPr wrap="square" rtlCol="0">
            <a:spAutoFit/>
          </a:bodyPr>
          <a:lstStyle/>
          <a:p>
            <a:pPr algn="ctr">
              <a:spcBef>
                <a:spcPts val="1200"/>
              </a:spcBef>
              <a:spcAft>
                <a:spcPts val="600"/>
              </a:spcAft>
            </a:pPr>
            <a:r>
              <a:rPr lang="it-IT" sz="3200" b="1" dirty="0">
                <a:solidFill>
                  <a:schemeClr val="accent2">
                    <a:lumMod val="75000"/>
                  </a:schemeClr>
                </a:solidFill>
                <a:latin typeface="DecimaWE Rg" panose="02000000000000000000" pitchFamily="2" charset="0"/>
              </a:rPr>
              <a:t>VALUTAZIONE DEI PROGETTI</a:t>
            </a:r>
          </a:p>
          <a:p>
            <a:pPr lvl="0" algn="just">
              <a:spcBef>
                <a:spcPts val="600"/>
              </a:spcBef>
            </a:pPr>
            <a:r>
              <a:rPr lang="it-IT" sz="2400" dirty="0" smtClean="0">
                <a:solidFill>
                  <a:prstClr val="black">
                    <a:lumMod val="75000"/>
                    <a:lumOff val="25000"/>
                  </a:prstClr>
                </a:solidFill>
                <a:latin typeface="DecimaWE Rg" panose="02000000000000000000" pitchFamily="2" charset="0"/>
              </a:rPr>
              <a:t>Criteri </a:t>
            </a:r>
            <a:r>
              <a:rPr lang="it-IT" sz="2400" b="1" dirty="0" smtClean="0">
                <a:solidFill>
                  <a:prstClr val="black">
                    <a:lumMod val="75000"/>
                    <a:lumOff val="25000"/>
                  </a:prstClr>
                </a:solidFill>
                <a:latin typeface="DecimaWE Rg" panose="02000000000000000000" pitchFamily="2" charset="0"/>
              </a:rPr>
              <a:t>prioritari </a:t>
            </a:r>
            <a:r>
              <a:rPr lang="it-IT" sz="2400" dirty="0" smtClean="0">
                <a:solidFill>
                  <a:prstClr val="black">
                    <a:lumMod val="75000"/>
                    <a:lumOff val="25000"/>
                  </a:prstClr>
                </a:solidFill>
                <a:latin typeface="DecimaWE Rg" panose="02000000000000000000" pitchFamily="2" charset="0"/>
              </a:rPr>
              <a:t>di valutazione dei progetti (Allegato B, sezione 1A del Bando), sottoposti all’esame della Commissione di valutazione. </a:t>
            </a:r>
          </a:p>
          <a:p>
            <a:pPr lvl="0" algn="just">
              <a:spcBef>
                <a:spcPts val="600"/>
              </a:spcBef>
            </a:pPr>
            <a:r>
              <a:rPr lang="it-IT" sz="2400" dirty="0" smtClean="0">
                <a:solidFill>
                  <a:prstClr val="black">
                    <a:lumMod val="75000"/>
                    <a:lumOff val="25000"/>
                  </a:prstClr>
                </a:solidFill>
                <a:latin typeface="DecimaWE Rg" panose="02000000000000000000" pitchFamily="2" charset="0"/>
              </a:rPr>
              <a:t>Non sono ammessi a finanziamento i progetti che abbiano riportato un giudizio inferiore a 2 su 5</a:t>
            </a:r>
            <a:r>
              <a:rPr lang="it-IT" sz="2400" dirty="0">
                <a:solidFill>
                  <a:prstClr val="black">
                    <a:lumMod val="75000"/>
                    <a:lumOff val="25000"/>
                  </a:prstClr>
                </a:solidFill>
                <a:latin typeface="DecimaWE Rg" panose="02000000000000000000" pitchFamily="2" charset="0"/>
              </a:rPr>
              <a:t> </a:t>
            </a:r>
            <a:r>
              <a:rPr lang="it-IT" sz="2400" dirty="0" smtClean="0">
                <a:solidFill>
                  <a:prstClr val="black">
                    <a:lumMod val="75000"/>
                    <a:lumOff val="25000"/>
                  </a:prstClr>
                </a:solidFill>
                <a:latin typeface="DecimaWE Rg" panose="02000000000000000000" pitchFamily="2" charset="0"/>
              </a:rPr>
              <a:t>(medio – basso) con riferimento anche ad </a:t>
            </a:r>
            <a:r>
              <a:rPr lang="it-IT" sz="2400" b="1" dirty="0" smtClean="0">
                <a:solidFill>
                  <a:prstClr val="black">
                    <a:lumMod val="75000"/>
                    <a:lumOff val="25000"/>
                  </a:prstClr>
                </a:solidFill>
                <a:latin typeface="DecimaWE Rg" panose="02000000000000000000" pitchFamily="2" charset="0"/>
              </a:rPr>
              <a:t>uno solo </a:t>
            </a:r>
            <a:r>
              <a:rPr lang="it-IT" sz="2400" dirty="0" smtClean="0">
                <a:solidFill>
                  <a:prstClr val="black">
                    <a:lumMod val="75000"/>
                    <a:lumOff val="25000"/>
                  </a:prstClr>
                </a:solidFill>
                <a:latin typeface="DecimaWE Rg" panose="02000000000000000000" pitchFamily="2" charset="0"/>
              </a:rPr>
              <a:t>dei criteri di seguito elencati:</a:t>
            </a:r>
          </a:p>
          <a:p>
            <a:pPr marL="1200150" lvl="2" indent="-285750" algn="just">
              <a:spcBef>
                <a:spcPts val="600"/>
              </a:spcBef>
              <a:buFontTx/>
              <a:buChar char="-"/>
            </a:pPr>
            <a:r>
              <a:rPr lang="it-IT" sz="2400" b="1" dirty="0" smtClean="0">
                <a:solidFill>
                  <a:prstClr val="black">
                    <a:lumMod val="75000"/>
                    <a:lumOff val="25000"/>
                  </a:prstClr>
                </a:solidFill>
                <a:latin typeface="DecimaWE Rg" panose="02000000000000000000" pitchFamily="2" charset="0"/>
              </a:rPr>
              <a:t>Innovatività</a:t>
            </a:r>
            <a:r>
              <a:rPr lang="it-IT" sz="2400" dirty="0" smtClean="0">
                <a:solidFill>
                  <a:prstClr val="black">
                    <a:lumMod val="75000"/>
                    <a:lumOff val="25000"/>
                  </a:prstClr>
                </a:solidFill>
                <a:latin typeface="DecimaWE Rg" panose="02000000000000000000" pitchFamily="2" charset="0"/>
              </a:rPr>
              <a:t> del Progetto;</a:t>
            </a:r>
          </a:p>
          <a:p>
            <a:pPr marL="1200150" lvl="2" indent="-285750" algn="just">
              <a:spcBef>
                <a:spcPts val="600"/>
              </a:spcBef>
              <a:buFontTx/>
              <a:buChar char="-"/>
            </a:pPr>
            <a:r>
              <a:rPr lang="it-IT" sz="2400" b="1" dirty="0" smtClean="0">
                <a:solidFill>
                  <a:prstClr val="black">
                    <a:lumMod val="75000"/>
                    <a:lumOff val="25000"/>
                  </a:prstClr>
                </a:solidFill>
                <a:latin typeface="DecimaWE Rg" panose="02000000000000000000" pitchFamily="2" charset="0"/>
              </a:rPr>
              <a:t>Impatto</a:t>
            </a:r>
            <a:r>
              <a:rPr lang="it-IT" sz="2400" dirty="0" smtClean="0">
                <a:solidFill>
                  <a:prstClr val="black">
                    <a:lumMod val="75000"/>
                    <a:lumOff val="25000"/>
                  </a:prstClr>
                </a:solidFill>
                <a:latin typeface="DecimaWE Rg" panose="02000000000000000000" pitchFamily="2" charset="0"/>
              </a:rPr>
              <a:t> dell’iniziativa imprenditoriale;</a:t>
            </a:r>
          </a:p>
          <a:p>
            <a:pPr marL="1200150" lvl="2" indent="-285750" algn="just">
              <a:spcBef>
                <a:spcPts val="600"/>
              </a:spcBef>
              <a:buFontTx/>
              <a:buChar char="-"/>
            </a:pPr>
            <a:r>
              <a:rPr lang="it-IT" sz="2400" b="1" dirty="0" smtClean="0">
                <a:solidFill>
                  <a:prstClr val="black">
                    <a:lumMod val="75000"/>
                    <a:lumOff val="25000"/>
                  </a:prstClr>
                </a:solidFill>
                <a:latin typeface="DecimaWE Rg" panose="02000000000000000000" pitchFamily="2" charset="0"/>
              </a:rPr>
              <a:t>Qualità delle competenze </a:t>
            </a:r>
            <a:r>
              <a:rPr lang="it-IT" sz="2400" dirty="0" smtClean="0">
                <a:solidFill>
                  <a:prstClr val="black">
                    <a:lumMod val="75000"/>
                    <a:lumOff val="25000"/>
                  </a:prstClr>
                </a:solidFill>
                <a:latin typeface="DecimaWE Rg" panose="02000000000000000000" pitchFamily="2" charset="0"/>
              </a:rPr>
              <a:t>coinvolte;</a:t>
            </a:r>
          </a:p>
          <a:p>
            <a:pPr marL="1200150" lvl="2" indent="-285750" algn="just">
              <a:spcBef>
                <a:spcPts val="600"/>
              </a:spcBef>
              <a:buFontTx/>
              <a:buChar char="-"/>
            </a:pPr>
            <a:r>
              <a:rPr lang="it-IT" sz="2400" dirty="0" smtClean="0">
                <a:solidFill>
                  <a:prstClr val="black">
                    <a:lumMod val="75000"/>
                    <a:lumOff val="25000"/>
                  </a:prstClr>
                </a:solidFill>
                <a:latin typeface="DecimaWE Rg" panose="02000000000000000000" pitchFamily="2" charset="0"/>
              </a:rPr>
              <a:t>Accuratezza e </a:t>
            </a:r>
            <a:r>
              <a:rPr lang="it-IT" sz="2400" b="1" dirty="0" smtClean="0">
                <a:solidFill>
                  <a:prstClr val="black">
                    <a:lumMod val="75000"/>
                    <a:lumOff val="25000"/>
                  </a:prstClr>
                </a:solidFill>
                <a:latin typeface="DecimaWE Rg" panose="02000000000000000000" pitchFamily="2" charset="0"/>
              </a:rPr>
              <a:t>chiarezza</a:t>
            </a:r>
            <a:r>
              <a:rPr lang="it-IT" sz="2400" dirty="0" smtClean="0">
                <a:solidFill>
                  <a:prstClr val="black">
                    <a:lumMod val="75000"/>
                    <a:lumOff val="25000"/>
                  </a:prstClr>
                </a:solidFill>
                <a:latin typeface="DecimaWE Rg" panose="02000000000000000000" pitchFamily="2" charset="0"/>
              </a:rPr>
              <a:t> progettuale;</a:t>
            </a:r>
          </a:p>
          <a:p>
            <a:pPr marL="1200150" lvl="2" indent="-285750" algn="just">
              <a:spcBef>
                <a:spcPts val="600"/>
              </a:spcBef>
              <a:buFontTx/>
              <a:buChar char="-"/>
            </a:pPr>
            <a:r>
              <a:rPr lang="it-IT" sz="2400" b="1" dirty="0" smtClean="0">
                <a:solidFill>
                  <a:prstClr val="black">
                    <a:lumMod val="75000"/>
                    <a:lumOff val="25000"/>
                  </a:prstClr>
                </a:solidFill>
                <a:latin typeface="DecimaWE Rg" panose="02000000000000000000" pitchFamily="2" charset="0"/>
              </a:rPr>
              <a:t>Congruenza</a:t>
            </a:r>
            <a:r>
              <a:rPr lang="it-IT" sz="2400" dirty="0" smtClean="0">
                <a:solidFill>
                  <a:prstClr val="black">
                    <a:lumMod val="75000"/>
                    <a:lumOff val="25000"/>
                  </a:prstClr>
                </a:solidFill>
                <a:latin typeface="DecimaWE Rg" panose="02000000000000000000" pitchFamily="2" charset="0"/>
              </a:rPr>
              <a:t> economico finanziaria.</a:t>
            </a:r>
          </a:p>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just">
              <a:spcBef>
                <a:spcPts val="600"/>
              </a:spcBef>
            </a:pPr>
            <a:endParaRPr lang="it-IT" sz="1600" b="1" dirty="0" smtClean="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423383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453148"/>
            <a:ext cx="10461163" cy="5093702"/>
          </a:xfrm>
          <a:prstGeom prst="rect">
            <a:avLst/>
          </a:prstGeom>
          <a:noFill/>
        </p:spPr>
        <p:txBody>
          <a:bodyPr wrap="square" rtlCol="0">
            <a:spAutoFit/>
          </a:bodyPr>
          <a:lstStyle/>
          <a:p>
            <a:pPr lvl="0" algn="ctr">
              <a:spcBef>
                <a:spcPts val="1200"/>
              </a:spcBef>
              <a:spcAft>
                <a:spcPts val="600"/>
              </a:spcAft>
            </a:pPr>
            <a:r>
              <a:rPr lang="it-IT" sz="3200" b="1" dirty="0" smtClean="0">
                <a:solidFill>
                  <a:schemeClr val="accent2">
                    <a:lumMod val="75000"/>
                  </a:schemeClr>
                </a:solidFill>
                <a:latin typeface="DecimaWE Rg" panose="02000000000000000000" pitchFamily="2" charset="0"/>
              </a:rPr>
              <a:t>VALUTAZIONE </a:t>
            </a:r>
            <a:r>
              <a:rPr lang="it-IT" sz="3200" b="1" dirty="0">
                <a:solidFill>
                  <a:schemeClr val="accent2">
                    <a:lumMod val="75000"/>
                  </a:schemeClr>
                </a:solidFill>
                <a:latin typeface="DecimaWE Rg" panose="02000000000000000000" pitchFamily="2" charset="0"/>
              </a:rPr>
              <a:t>DEI PROGETTI</a:t>
            </a:r>
          </a:p>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just">
              <a:spcBef>
                <a:spcPts val="600"/>
              </a:spcBef>
            </a:pPr>
            <a:r>
              <a:rPr lang="it-IT" sz="2400" dirty="0" smtClean="0">
                <a:solidFill>
                  <a:prstClr val="black">
                    <a:lumMod val="75000"/>
                    <a:lumOff val="25000"/>
                  </a:prstClr>
                </a:solidFill>
                <a:latin typeface="DecimaWE Rg" panose="02000000000000000000" pitchFamily="2" charset="0"/>
              </a:rPr>
              <a:t>Criteri residuali sottoposti sia all’esame della Commissione di valutazione che oggetto di verifica </a:t>
            </a:r>
            <a:r>
              <a:rPr lang="it-IT" sz="2400" dirty="0">
                <a:solidFill>
                  <a:prstClr val="black">
                    <a:lumMod val="75000"/>
                    <a:lumOff val="25000"/>
                  </a:prstClr>
                </a:solidFill>
                <a:latin typeface="DecimaWE Rg" panose="02000000000000000000" pitchFamily="2" charset="0"/>
              </a:rPr>
              <a:t>amministrativa (Allegato B, </a:t>
            </a:r>
            <a:r>
              <a:rPr lang="it-IT" sz="2400" dirty="0" smtClean="0">
                <a:solidFill>
                  <a:prstClr val="black">
                    <a:lumMod val="75000"/>
                    <a:lumOff val="25000"/>
                  </a:prstClr>
                </a:solidFill>
                <a:latin typeface="DecimaWE Rg" panose="02000000000000000000" pitchFamily="2" charset="0"/>
              </a:rPr>
              <a:t>sezioni 1B e 2 </a:t>
            </a:r>
            <a:r>
              <a:rPr lang="it-IT" sz="2400" dirty="0">
                <a:solidFill>
                  <a:prstClr val="black">
                    <a:lumMod val="75000"/>
                    <a:lumOff val="25000"/>
                  </a:prstClr>
                </a:solidFill>
                <a:latin typeface="DecimaWE Rg" panose="02000000000000000000" pitchFamily="2" charset="0"/>
              </a:rPr>
              <a:t>del </a:t>
            </a:r>
            <a:r>
              <a:rPr lang="it-IT" sz="2400" dirty="0" smtClean="0">
                <a:solidFill>
                  <a:prstClr val="black">
                    <a:lumMod val="75000"/>
                    <a:lumOff val="25000"/>
                  </a:prstClr>
                </a:solidFill>
                <a:latin typeface="DecimaWE Rg" panose="02000000000000000000" pitchFamily="2" charset="0"/>
              </a:rPr>
              <a:t>Bando).</a:t>
            </a:r>
            <a:endParaRPr lang="it-IT" sz="2400" dirty="0">
              <a:solidFill>
                <a:prstClr val="black">
                  <a:lumMod val="75000"/>
                  <a:lumOff val="25000"/>
                </a:prstClr>
              </a:solidFill>
              <a:latin typeface="DecimaWE Rg" panose="02000000000000000000" pitchFamily="2" charset="0"/>
            </a:endParaRP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Contributo alla sostenibilità ambientale</a:t>
            </a: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Livello di digitalizzazione</a:t>
            </a: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Incremento/crescita occupazionale</a:t>
            </a: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Imprenditoria femminile</a:t>
            </a: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Imprenditoria giovanile</a:t>
            </a:r>
          </a:p>
          <a:p>
            <a:pPr marL="1257300" lvl="2" indent="-342900" algn="just">
              <a:spcBef>
                <a:spcPts val="600"/>
              </a:spcBef>
              <a:buFontTx/>
              <a:buChar char="-"/>
            </a:pPr>
            <a:r>
              <a:rPr lang="it-IT" sz="2400" dirty="0" smtClean="0">
                <a:solidFill>
                  <a:prstClr val="black">
                    <a:lumMod val="75000"/>
                    <a:lumOff val="25000"/>
                  </a:prstClr>
                </a:solidFill>
                <a:latin typeface="DecimaWE Rg" panose="02000000000000000000" pitchFamily="2" charset="0"/>
              </a:rPr>
              <a:t>Partecipazione di persone con disabilità.</a:t>
            </a:r>
          </a:p>
          <a:p>
            <a:pPr lvl="0" algn="just">
              <a:spcBef>
                <a:spcPts val="600"/>
              </a:spcBef>
            </a:pPr>
            <a:endParaRPr lang="it-IT" sz="2400" b="1" dirty="0" smtClean="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726658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406981"/>
            <a:ext cx="10461163" cy="5139869"/>
          </a:xfrm>
          <a:prstGeom prst="rect">
            <a:avLst/>
          </a:prstGeom>
          <a:noFill/>
        </p:spPr>
        <p:txBody>
          <a:bodyPr wrap="square" rtlCol="0">
            <a:spAutoFit/>
          </a:bodyPr>
          <a:lstStyle/>
          <a:p>
            <a:pPr lvl="0" algn="ctr">
              <a:spcBef>
                <a:spcPts val="600"/>
              </a:spcBef>
            </a:pPr>
            <a:r>
              <a:rPr lang="it-IT" sz="2800" b="1" dirty="0" smtClean="0">
                <a:solidFill>
                  <a:srgbClr val="00B050"/>
                </a:solidFill>
                <a:latin typeface="DecimaWE Rg" panose="02000000000000000000" pitchFamily="2" charset="0"/>
              </a:rPr>
              <a:t>GRADUATORIA</a:t>
            </a:r>
            <a:r>
              <a:rPr lang="it-IT" sz="2800" b="1" dirty="0">
                <a:solidFill>
                  <a:srgbClr val="00B050"/>
                </a:solidFill>
                <a:latin typeface="DecimaWE Rg" panose="02000000000000000000" pitchFamily="2" charset="0"/>
              </a:rPr>
              <a:t> </a:t>
            </a:r>
            <a:r>
              <a:rPr lang="it-IT" sz="2800" b="1" dirty="0" smtClean="0">
                <a:solidFill>
                  <a:srgbClr val="00B050"/>
                </a:solidFill>
                <a:latin typeface="DecimaWE Rg" panose="02000000000000000000" pitchFamily="2" charset="0"/>
              </a:rPr>
              <a:t>DEI PROGETTI AMMISSIBILI A FINANZIAMENTO</a:t>
            </a:r>
          </a:p>
          <a:p>
            <a:pPr lvl="0" algn="just">
              <a:spcBef>
                <a:spcPts val="600"/>
              </a:spcBef>
            </a:pPr>
            <a:r>
              <a:rPr lang="it-IT" sz="3200" dirty="0" smtClean="0">
                <a:solidFill>
                  <a:prstClr val="black">
                    <a:lumMod val="75000"/>
                    <a:lumOff val="25000"/>
                  </a:prstClr>
                </a:solidFill>
                <a:latin typeface="DecimaWE Rg" panose="02000000000000000000" pitchFamily="2" charset="0"/>
              </a:rPr>
              <a:t>Entro 90 giorni decorrenti dalla scadenza del termine finale di presentazione delle domande di sovvenzione è approvata la graduatoria dei progetti ammissibili a finanziamento. </a:t>
            </a:r>
          </a:p>
          <a:p>
            <a:pPr lvl="0" algn="just">
              <a:spcBef>
                <a:spcPts val="600"/>
              </a:spcBef>
            </a:pPr>
            <a:r>
              <a:rPr lang="it-IT" sz="3200" dirty="0" smtClean="0">
                <a:solidFill>
                  <a:prstClr val="black">
                    <a:lumMod val="75000"/>
                    <a:lumOff val="25000"/>
                  </a:prstClr>
                </a:solidFill>
                <a:latin typeface="DecimaWE Rg" panose="02000000000000000000" pitchFamily="2" charset="0"/>
              </a:rPr>
              <a:t>E’ contestualmente approvato l’elenco dei progetti non ammissibili in conseguenza del giudizio negativo espresso da parte della Commissione di valutazione e l’elenco delle domande di sovvenzione rigettate ad esito negativo delle verifiche istruttorie.</a:t>
            </a:r>
          </a:p>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just">
              <a:spcBef>
                <a:spcPts val="600"/>
              </a:spcBef>
            </a:pPr>
            <a:r>
              <a:rPr lang="it-IT" sz="1600" dirty="0" smtClean="0">
                <a:solidFill>
                  <a:prstClr val="black">
                    <a:lumMod val="75000"/>
                    <a:lumOff val="25000"/>
                  </a:prstClr>
                </a:solidFill>
                <a:latin typeface="DecimaWE Rg" panose="02000000000000000000" pitchFamily="2" charset="0"/>
              </a:rPr>
              <a:t> </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255511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9" name="CasellaDiTesto 18">
            <a:extLst>
              <a:ext uri="{FF2B5EF4-FFF2-40B4-BE49-F238E27FC236}">
                <a16:creationId xmlns:a16="http://schemas.microsoft.com/office/drawing/2014/main" id="{A61578F7-E583-8CF0-171C-35D37F65EF79}"/>
              </a:ext>
            </a:extLst>
          </p:cNvPr>
          <p:cNvSpPr txBox="1"/>
          <p:nvPr/>
        </p:nvSpPr>
        <p:spPr>
          <a:xfrm>
            <a:off x="927463" y="1424759"/>
            <a:ext cx="10489091" cy="523220"/>
          </a:xfrm>
          <a:prstGeom prst="rect">
            <a:avLst/>
          </a:prstGeom>
          <a:noFill/>
        </p:spPr>
        <p:txBody>
          <a:bodyPr wrap="square" rtlCol="0">
            <a:spAutoFit/>
          </a:bodyPr>
          <a:lstStyle/>
          <a:p>
            <a:pPr algn="ctr"/>
            <a:r>
              <a:rPr lang="it-IT" sz="2800" spc="-10" dirty="0" smtClean="0">
                <a:latin typeface="DecimaWE Rg" panose="02000000000000000000" pitchFamily="2" charset="0"/>
                <a:cs typeface="Arial Narrow"/>
              </a:rPr>
              <a:t>COSA </a:t>
            </a:r>
            <a:r>
              <a:rPr lang="it-IT" sz="2800" spc="-10" dirty="0">
                <a:latin typeface="DecimaWE Rg" panose="02000000000000000000" pitchFamily="2" charset="0"/>
                <a:cs typeface="Arial Narrow"/>
              </a:rPr>
              <a:t>INTENDIAMO PER CULTURA IN AMBITO </a:t>
            </a:r>
            <a:r>
              <a:rPr lang="it-IT" sz="2800" spc="-10" dirty="0" smtClean="0">
                <a:latin typeface="DecimaWE Rg" panose="02000000000000000000" pitchFamily="2" charset="0"/>
                <a:cs typeface="Arial Narrow"/>
              </a:rPr>
              <a:t>IMPRENDITORIALE</a:t>
            </a:r>
            <a:endParaRPr lang="it-IT" sz="2800" spc="-10" dirty="0">
              <a:latin typeface="DecimaWE Rg" panose="02000000000000000000" pitchFamily="2" charset="0"/>
              <a:cs typeface="Arial Narrow"/>
            </a:endParaRPr>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796554" y="2057890"/>
            <a:ext cx="10620000" cy="4039567"/>
          </a:xfrm>
          <a:prstGeom prst="rect">
            <a:avLst/>
          </a:prstGeom>
          <a:noFill/>
        </p:spPr>
        <p:txBody>
          <a:bodyPr wrap="square" rtlCol="0">
            <a:spAutoFit/>
          </a:bodyPr>
          <a:lstStyle/>
          <a:p>
            <a:pPr lvl="0" algn="ctr">
              <a:spcBef>
                <a:spcPct val="20000"/>
              </a:spcBef>
              <a:spcAft>
                <a:spcPts val="600"/>
              </a:spcAft>
            </a:pPr>
            <a:r>
              <a:rPr lang="it-IT" dirty="0">
                <a:solidFill>
                  <a:prstClr val="black"/>
                </a:solidFill>
                <a:latin typeface="DecimaWE Rg" panose="02000000000000000000" pitchFamily="2" charset="0"/>
              </a:rPr>
              <a:t>DOBBIAMO DISTINGUERE SETTE SOTTO‐AREE:</a:t>
            </a:r>
          </a:p>
          <a:p>
            <a:pPr marL="236538" lvl="0" algn="just" defTabSz="457200">
              <a:spcBef>
                <a:spcPts val="900"/>
              </a:spcBef>
            </a:pPr>
            <a:r>
              <a:rPr lang="it-IT" b="1" dirty="0">
                <a:solidFill>
                  <a:prstClr val="black"/>
                </a:solidFill>
                <a:latin typeface="DecimaWE Rg" panose="02000000000000000000" pitchFamily="2" charset="0"/>
              </a:rPr>
              <a:t>1.  </a:t>
            </a:r>
            <a:r>
              <a:rPr lang="it-IT" b="1" dirty="0" smtClean="0">
                <a:solidFill>
                  <a:prstClr val="black"/>
                </a:solidFill>
                <a:latin typeface="DecimaWE Rg" panose="02000000000000000000" pitchFamily="2" charset="0"/>
              </a:rPr>
              <a:t>il </a:t>
            </a:r>
            <a:r>
              <a:rPr lang="it-IT" b="1" dirty="0">
                <a:solidFill>
                  <a:prstClr val="black"/>
                </a:solidFill>
                <a:latin typeface="DecimaWE Rg" panose="02000000000000000000" pitchFamily="2" charset="0"/>
              </a:rPr>
              <a:t>nucleo non industriale (core)</a:t>
            </a:r>
          </a:p>
          <a:p>
            <a:pPr marL="542925" lvl="0" algn="just" defTabSz="457200"/>
            <a:r>
              <a:rPr lang="it-IT" spc="-20" dirty="0">
                <a:solidFill>
                  <a:prstClr val="black">
                    <a:lumMod val="75000"/>
                    <a:lumOff val="25000"/>
                  </a:prstClr>
                </a:solidFill>
                <a:latin typeface="DecimaWE Rg" panose="02000000000000000000" pitchFamily="2" charset="0"/>
              </a:rPr>
              <a:t>si compone dei settori ad alta densità di contenuti creativi ma che per natura non possono essere organizzati industrialmente, e sono fondati sulla produzione di oggetti ed esperienze unici o limitatamente riproducibili: arti visive, spettacolo dal vivo, patrimonio storico‐artistico.</a:t>
            </a:r>
          </a:p>
          <a:p>
            <a:pPr marL="236538" lvl="0" algn="just" defTabSz="457200">
              <a:spcBef>
                <a:spcPts val="300"/>
              </a:spcBef>
            </a:pPr>
            <a:r>
              <a:rPr lang="it-IT" b="1" dirty="0">
                <a:solidFill>
                  <a:prstClr val="black"/>
                </a:solidFill>
                <a:latin typeface="DecimaWE Rg" panose="02000000000000000000" pitchFamily="2" charset="0"/>
              </a:rPr>
              <a:t>2.  le industrie culturali</a:t>
            </a:r>
          </a:p>
          <a:p>
            <a:pPr marL="542925" lvl="0" algn="just" defTabSz="457200"/>
            <a:r>
              <a:rPr lang="it-IT" spc="-20" dirty="0">
                <a:solidFill>
                  <a:prstClr val="black">
                    <a:lumMod val="75000"/>
                    <a:lumOff val="25000"/>
                  </a:prstClr>
                </a:solidFill>
                <a:latin typeface="DecimaWE Rg" panose="02000000000000000000" pitchFamily="2" charset="0"/>
              </a:rPr>
              <a:t>che hanno appunto una organizzazione industriale pur mantenendo una alta densità di contenuti creativi, e sono quindi basati sulla produzione di un numero potenzialmente illimitato di copie identiche e del tutto interscambiabili: editoria, musica, cinema, radio‐televisione, videogiochi.</a:t>
            </a:r>
          </a:p>
          <a:p>
            <a:pPr marL="236538" lvl="0" algn="just" defTabSz="457200">
              <a:spcBef>
                <a:spcPts val="300"/>
              </a:spcBef>
            </a:pPr>
            <a:r>
              <a:rPr lang="it-IT" b="1" dirty="0">
                <a:solidFill>
                  <a:prstClr val="black"/>
                </a:solidFill>
                <a:latin typeface="DecimaWE Rg" panose="02000000000000000000" pitchFamily="2" charset="0"/>
              </a:rPr>
              <a:t>3.  le industrie creative</a:t>
            </a:r>
          </a:p>
          <a:p>
            <a:pPr marL="542925" lvl="0" algn="just" defTabSz="457200"/>
            <a:r>
              <a:rPr lang="it-IT" spc="-20" dirty="0">
                <a:solidFill>
                  <a:prstClr val="black">
                    <a:lumMod val="75000"/>
                    <a:lumOff val="25000"/>
                  </a:prstClr>
                </a:solidFill>
                <a:latin typeface="DecimaWE Rg" panose="02000000000000000000" pitchFamily="2" charset="0"/>
              </a:rPr>
              <a:t>che mantengono un’organizzazione industriale ma presentano una densità di contenuti creativi relativamente minore, nel senso che rispondono a imperativi funzionali non‐culturali: architettura, design, artigianato, la moda, comunicazione</a:t>
            </a:r>
            <a:r>
              <a:rPr lang="it-IT" spc="-20" dirty="0" smtClean="0">
                <a:solidFill>
                  <a:prstClr val="black">
                    <a:lumMod val="75000"/>
                    <a:lumOff val="25000"/>
                  </a:prstClr>
                </a:solidFill>
                <a:latin typeface="DecimaWE Rg" panose="02000000000000000000" pitchFamily="2" charset="0"/>
              </a:rPr>
              <a:t>.</a:t>
            </a:r>
            <a:endParaRPr lang="it-IT" spc="-2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636435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674434"/>
            <a:ext cx="10461163" cy="3647152"/>
          </a:xfrm>
          <a:prstGeom prst="rect">
            <a:avLst/>
          </a:prstGeom>
          <a:noFill/>
        </p:spPr>
        <p:txBody>
          <a:bodyPr wrap="square" rtlCol="0">
            <a:spAutoFit/>
          </a:bodyPr>
          <a:lstStyle/>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ctr">
              <a:spcBef>
                <a:spcPts val="600"/>
              </a:spcBef>
              <a:spcAft>
                <a:spcPts val="1800"/>
              </a:spcAft>
            </a:pPr>
            <a:r>
              <a:rPr lang="it-IT" sz="3800" b="1" dirty="0" smtClean="0">
                <a:solidFill>
                  <a:srgbClr val="00B0F0"/>
                </a:solidFill>
                <a:latin typeface="DecimaWE Rg" panose="02000000000000000000" pitchFamily="2" charset="0"/>
              </a:rPr>
              <a:t>CONCESSIONE DELLA SOVVENZIONE </a:t>
            </a:r>
          </a:p>
          <a:p>
            <a:pPr lvl="0" algn="just">
              <a:spcBef>
                <a:spcPts val="600"/>
              </a:spcBef>
            </a:pPr>
            <a:r>
              <a:rPr lang="it-IT" sz="4000" dirty="0" smtClean="0">
                <a:solidFill>
                  <a:prstClr val="black">
                    <a:lumMod val="75000"/>
                    <a:lumOff val="25000"/>
                  </a:prstClr>
                </a:solidFill>
                <a:latin typeface="DecimaWE Rg" panose="02000000000000000000" pitchFamily="2" charset="0"/>
              </a:rPr>
              <a:t>Entro 90 giorni decorrenti dall’approvazione della graduatoria è disposta la concessione della sovvenzione e l’eventuale liquidazione in via anticipata di parte della medesima.</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768149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1244201"/>
            <a:ext cx="10461163" cy="4785926"/>
          </a:xfrm>
          <a:prstGeom prst="rect">
            <a:avLst/>
          </a:prstGeom>
          <a:noFill/>
        </p:spPr>
        <p:txBody>
          <a:bodyPr wrap="square" rtlCol="0">
            <a:spAutoFit/>
          </a:bodyPr>
          <a:lstStyle/>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ctr">
              <a:spcBef>
                <a:spcPts val="600"/>
              </a:spcBef>
              <a:spcAft>
                <a:spcPts val="1200"/>
              </a:spcAft>
            </a:pPr>
            <a:r>
              <a:rPr lang="it-IT" sz="3800" b="1" dirty="0" smtClean="0">
                <a:solidFill>
                  <a:srgbClr val="00B050"/>
                </a:solidFill>
                <a:latin typeface="DecimaWE Rg" panose="02000000000000000000" pitchFamily="2" charset="0"/>
              </a:rPr>
              <a:t>LIQUIDAZIONE ANTICIPATA</a:t>
            </a:r>
          </a:p>
          <a:p>
            <a:pPr lvl="0" algn="just">
              <a:spcBef>
                <a:spcPts val="600"/>
              </a:spcBef>
            </a:pPr>
            <a:r>
              <a:rPr lang="it-IT" sz="2800" dirty="0" smtClean="0">
                <a:solidFill>
                  <a:prstClr val="black">
                    <a:lumMod val="75000"/>
                    <a:lumOff val="25000"/>
                  </a:prstClr>
                </a:solidFill>
                <a:latin typeface="DecimaWE Rg" panose="02000000000000000000" pitchFamily="2" charset="0"/>
              </a:rPr>
              <a:t>Contestualmente alla domanda di sovvenzione, il candidato beneficiario può dichiarare di voler beneficiare dell’</a:t>
            </a:r>
            <a:r>
              <a:rPr lang="it-IT" sz="2800" b="1" dirty="0" smtClean="0">
                <a:solidFill>
                  <a:prstClr val="black">
                    <a:lumMod val="75000"/>
                    <a:lumOff val="25000"/>
                  </a:prstClr>
                </a:solidFill>
                <a:latin typeface="DecimaWE Rg" panose="02000000000000000000" pitchFamily="2" charset="0"/>
              </a:rPr>
              <a:t>erogazione in via anticipata</a:t>
            </a:r>
            <a:r>
              <a:rPr lang="it-IT" sz="2800" dirty="0" smtClean="0">
                <a:solidFill>
                  <a:prstClr val="black">
                    <a:lumMod val="75000"/>
                    <a:lumOff val="25000"/>
                  </a:prstClr>
                </a:solidFill>
                <a:latin typeface="DecimaWE Rg" panose="02000000000000000000" pitchFamily="2" charset="0"/>
              </a:rPr>
              <a:t> di un importo corrispondente al 70% della sovvenzione eventualmente concessagli.</a:t>
            </a:r>
          </a:p>
          <a:p>
            <a:pPr lvl="0" algn="just">
              <a:spcBef>
                <a:spcPts val="600"/>
              </a:spcBef>
            </a:pPr>
            <a:r>
              <a:rPr lang="it-IT" sz="2800" dirty="0" smtClean="0">
                <a:solidFill>
                  <a:prstClr val="black">
                    <a:lumMod val="75000"/>
                    <a:lumOff val="25000"/>
                  </a:prstClr>
                </a:solidFill>
                <a:latin typeface="DecimaWE Rg" panose="02000000000000000000" pitchFamily="2" charset="0"/>
              </a:rPr>
              <a:t>La liquidazione anticipata è </a:t>
            </a:r>
            <a:r>
              <a:rPr lang="it-IT" sz="2800" b="1" dirty="0" smtClean="0">
                <a:solidFill>
                  <a:prstClr val="black">
                    <a:lumMod val="75000"/>
                    <a:lumOff val="25000"/>
                  </a:prstClr>
                </a:solidFill>
                <a:latin typeface="DecimaWE Rg" panose="02000000000000000000" pitchFamily="2" charset="0"/>
              </a:rPr>
              <a:t>subordinata</a:t>
            </a:r>
            <a:r>
              <a:rPr lang="it-IT" sz="2800" dirty="0" smtClean="0">
                <a:solidFill>
                  <a:prstClr val="black">
                    <a:lumMod val="75000"/>
                    <a:lumOff val="25000"/>
                  </a:prstClr>
                </a:solidFill>
                <a:latin typeface="DecimaWE Rg" panose="02000000000000000000" pitchFamily="2" charset="0"/>
              </a:rPr>
              <a:t> alla:</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presentazione di una </a:t>
            </a:r>
            <a:r>
              <a:rPr lang="it-IT" sz="2800" b="1" dirty="0" smtClean="0">
                <a:solidFill>
                  <a:prstClr val="black">
                    <a:lumMod val="75000"/>
                    <a:lumOff val="25000"/>
                  </a:prstClr>
                </a:solidFill>
                <a:latin typeface="DecimaWE Rg" panose="02000000000000000000" pitchFamily="2" charset="0"/>
              </a:rPr>
              <a:t>fideiussione</a:t>
            </a:r>
            <a:r>
              <a:rPr lang="it-IT" sz="2800" dirty="0" smtClean="0">
                <a:solidFill>
                  <a:prstClr val="black">
                    <a:lumMod val="75000"/>
                    <a:lumOff val="25000"/>
                  </a:prstClr>
                </a:solidFill>
                <a:latin typeface="DecimaWE Rg" panose="02000000000000000000" pitchFamily="2" charset="0"/>
              </a:rPr>
              <a:t>;</a:t>
            </a:r>
          </a:p>
          <a:p>
            <a:pPr marL="742950" lvl="1" indent="-285750" algn="just">
              <a:spcBef>
                <a:spcPts val="600"/>
              </a:spcBef>
              <a:buFontTx/>
              <a:buChar char="-"/>
            </a:pPr>
            <a:r>
              <a:rPr lang="it-IT" sz="2800" dirty="0" smtClean="0">
                <a:solidFill>
                  <a:prstClr val="black">
                    <a:lumMod val="75000"/>
                    <a:lumOff val="25000"/>
                  </a:prstClr>
                </a:solidFill>
                <a:latin typeface="DecimaWE Rg" panose="02000000000000000000" pitchFamily="2" charset="0"/>
              </a:rPr>
              <a:t>verifica della </a:t>
            </a:r>
            <a:r>
              <a:rPr lang="it-IT" sz="2800" b="1" dirty="0" smtClean="0">
                <a:solidFill>
                  <a:prstClr val="black">
                    <a:lumMod val="75000"/>
                    <a:lumOff val="25000"/>
                  </a:prstClr>
                </a:solidFill>
                <a:latin typeface="DecimaWE Rg" panose="02000000000000000000" pitchFamily="2" charset="0"/>
              </a:rPr>
              <a:t>regolarità contributiva </a:t>
            </a:r>
            <a:r>
              <a:rPr lang="it-IT" sz="2800" dirty="0" smtClean="0">
                <a:solidFill>
                  <a:prstClr val="black">
                    <a:lumMod val="75000"/>
                    <a:lumOff val="25000"/>
                  </a:prstClr>
                </a:solidFill>
                <a:latin typeface="DecimaWE Rg" panose="02000000000000000000" pitchFamily="2" charset="0"/>
              </a:rPr>
              <a:t>del Beneficiario nei confronti degli enti previdenziali ed assistenziali.</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2224753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2329196"/>
            <a:ext cx="10461163" cy="3570208"/>
          </a:xfrm>
          <a:prstGeom prst="rect">
            <a:avLst/>
          </a:prstGeom>
          <a:noFill/>
        </p:spPr>
        <p:txBody>
          <a:bodyPr wrap="square" rtlCol="0">
            <a:spAutoFit/>
          </a:bodyPr>
          <a:lstStyle/>
          <a:p>
            <a:pPr lvl="0" algn="just">
              <a:spcBef>
                <a:spcPts val="600"/>
              </a:spcBef>
            </a:pPr>
            <a:endParaRPr lang="it-IT" sz="800" dirty="0" smtClean="0">
              <a:solidFill>
                <a:prstClr val="black">
                  <a:lumMod val="75000"/>
                  <a:lumOff val="25000"/>
                </a:prstClr>
              </a:solidFill>
              <a:latin typeface="DecimaWE Rg" panose="02000000000000000000" pitchFamily="2" charset="0"/>
            </a:endParaRPr>
          </a:p>
          <a:p>
            <a:pPr lvl="0" algn="just">
              <a:spcBef>
                <a:spcPts val="600"/>
              </a:spcBef>
            </a:pPr>
            <a:r>
              <a:rPr lang="it-IT" sz="2200" dirty="0" smtClean="0">
                <a:solidFill>
                  <a:prstClr val="black">
                    <a:lumMod val="75000"/>
                    <a:lumOff val="25000"/>
                  </a:prstClr>
                </a:solidFill>
                <a:latin typeface="DecimaWE Rg" panose="02000000000000000000" pitchFamily="2" charset="0"/>
              </a:rPr>
              <a:t>Il Beneficiario è tenuto ad informare il pubblico sul sostegno ottenuto dal FESR entro tre mesi dall’avvio del progetto e fino all’adozione del provvedimento di approvazione del rendiconto finale:</a:t>
            </a:r>
          </a:p>
          <a:p>
            <a:pPr marL="742950" lvl="1" indent="-285750" algn="just">
              <a:spcBef>
                <a:spcPts val="600"/>
              </a:spcBef>
              <a:buFontTx/>
              <a:buChar char="-"/>
            </a:pPr>
            <a:r>
              <a:rPr lang="it-IT" sz="2200" dirty="0" smtClean="0">
                <a:solidFill>
                  <a:prstClr val="black">
                    <a:lumMod val="75000"/>
                    <a:lumOff val="25000"/>
                  </a:prstClr>
                </a:solidFill>
                <a:latin typeface="DecimaWE Rg" panose="02000000000000000000" pitchFamily="2" charset="0"/>
              </a:rPr>
              <a:t>pubblicando la descrizione del progetto </a:t>
            </a:r>
            <a:r>
              <a:rPr lang="it-IT" sz="2200" b="1" dirty="0" smtClean="0">
                <a:solidFill>
                  <a:prstClr val="black">
                    <a:lumMod val="75000"/>
                    <a:lumOff val="25000"/>
                  </a:prstClr>
                </a:solidFill>
                <a:latin typeface="DecimaWE Rg" panose="02000000000000000000" pitchFamily="2" charset="0"/>
              </a:rPr>
              <a:t>sul sito web e sui profili social </a:t>
            </a:r>
            <a:r>
              <a:rPr lang="it-IT" sz="2200" dirty="0" smtClean="0">
                <a:solidFill>
                  <a:prstClr val="black">
                    <a:lumMod val="75000"/>
                    <a:lumOff val="25000"/>
                  </a:prstClr>
                </a:solidFill>
                <a:latin typeface="DecimaWE Rg" panose="02000000000000000000" pitchFamily="2" charset="0"/>
              </a:rPr>
              <a:t>media del Beneficiario;</a:t>
            </a:r>
          </a:p>
          <a:p>
            <a:pPr marL="742950" lvl="1" indent="-285750" algn="just">
              <a:spcBef>
                <a:spcPts val="600"/>
              </a:spcBef>
              <a:buFontTx/>
              <a:buChar char="-"/>
            </a:pPr>
            <a:r>
              <a:rPr lang="it-IT" sz="2200" dirty="0" smtClean="0">
                <a:solidFill>
                  <a:prstClr val="black">
                    <a:lumMod val="75000"/>
                    <a:lumOff val="25000"/>
                  </a:prstClr>
                </a:solidFill>
                <a:latin typeface="DecimaWE Rg" panose="02000000000000000000" pitchFamily="2" charset="0"/>
              </a:rPr>
              <a:t>esponendo un </a:t>
            </a:r>
            <a:r>
              <a:rPr lang="it-IT" sz="2200" b="1" dirty="0" smtClean="0">
                <a:solidFill>
                  <a:prstClr val="black">
                    <a:lumMod val="75000"/>
                    <a:lumOff val="25000"/>
                  </a:prstClr>
                </a:solidFill>
                <a:latin typeface="DecimaWE Rg" panose="02000000000000000000" pitchFamily="2" charset="0"/>
              </a:rPr>
              <a:t>poster</a:t>
            </a:r>
            <a:r>
              <a:rPr lang="it-IT" sz="2200" dirty="0" smtClean="0">
                <a:solidFill>
                  <a:prstClr val="black">
                    <a:lumMod val="75000"/>
                    <a:lumOff val="25000"/>
                  </a:prstClr>
                </a:solidFill>
                <a:latin typeface="DecimaWE Rg" panose="02000000000000000000" pitchFamily="2" charset="0"/>
              </a:rPr>
              <a:t> in formato A3 o una targa recante informazioni sul progetto presso la sede di realizzazione;</a:t>
            </a:r>
          </a:p>
          <a:p>
            <a:pPr marL="742950" lvl="1" indent="-285750" algn="just">
              <a:spcBef>
                <a:spcPts val="600"/>
              </a:spcBef>
              <a:buFontTx/>
              <a:buChar char="-"/>
            </a:pPr>
            <a:r>
              <a:rPr lang="it-IT" sz="2200" dirty="0" smtClean="0">
                <a:solidFill>
                  <a:prstClr val="black">
                    <a:lumMod val="75000"/>
                    <a:lumOff val="25000"/>
                  </a:prstClr>
                </a:solidFill>
                <a:latin typeface="DecimaWE Rg" panose="02000000000000000000" pitchFamily="2" charset="0"/>
              </a:rPr>
              <a:t>apponendo il </a:t>
            </a:r>
            <a:r>
              <a:rPr lang="it-IT" sz="2200" b="1" dirty="0" smtClean="0">
                <a:solidFill>
                  <a:prstClr val="black">
                    <a:lumMod val="75000"/>
                    <a:lumOff val="25000"/>
                  </a:prstClr>
                </a:solidFill>
                <a:latin typeface="DecimaWE Rg" panose="02000000000000000000" pitchFamily="2" charset="0"/>
              </a:rPr>
              <a:t>logo del Programma e i loghi dei Soggetti Finanziatori </a:t>
            </a:r>
            <a:r>
              <a:rPr lang="it-IT" sz="2200" dirty="0" smtClean="0">
                <a:solidFill>
                  <a:prstClr val="black">
                    <a:lumMod val="75000"/>
                    <a:lumOff val="25000"/>
                  </a:prstClr>
                </a:solidFill>
                <a:latin typeface="DecimaWE Rg" panose="02000000000000000000" pitchFamily="2" charset="0"/>
              </a:rPr>
              <a:t>sui documenti e i materiali di comunicazione.</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
        <p:nvSpPr>
          <p:cNvPr id="10" name="CasellaDiTesto 9">
            <a:extLst>
              <a:ext uri="{FF2B5EF4-FFF2-40B4-BE49-F238E27FC236}">
                <a16:creationId xmlns:a16="http://schemas.microsoft.com/office/drawing/2014/main" id="{A61578F7-E583-8CF0-171C-35D37F65EF79}"/>
              </a:ext>
            </a:extLst>
          </p:cNvPr>
          <p:cNvSpPr txBox="1"/>
          <p:nvPr/>
        </p:nvSpPr>
        <p:spPr>
          <a:xfrm>
            <a:off x="711200" y="1427597"/>
            <a:ext cx="10644698" cy="1077218"/>
          </a:xfrm>
          <a:prstGeom prst="rect">
            <a:avLst/>
          </a:prstGeom>
          <a:noFill/>
        </p:spPr>
        <p:txBody>
          <a:bodyPr wrap="square" rtlCol="0">
            <a:spAutoFit/>
          </a:bodyPr>
          <a:lstStyle/>
          <a:p>
            <a:pPr lvl="0" algn="ctr"/>
            <a:r>
              <a:rPr lang="it-IT" sz="3200" b="1" dirty="0">
                <a:solidFill>
                  <a:srgbClr val="0070C0"/>
                </a:solidFill>
                <a:latin typeface="DecimaWE Rg" panose="02000000000000000000" pitchFamily="2" charset="0"/>
              </a:rPr>
              <a:t>OBBLIGHI </a:t>
            </a:r>
            <a:r>
              <a:rPr lang="it-IT" sz="3200" b="1" dirty="0" smtClean="0">
                <a:solidFill>
                  <a:srgbClr val="0070C0"/>
                </a:solidFill>
                <a:latin typeface="DecimaWE Rg" panose="02000000000000000000" pitchFamily="2" charset="0"/>
              </a:rPr>
              <a:t>DEL BENEFICIARIO:</a:t>
            </a:r>
          </a:p>
          <a:p>
            <a:pPr lvl="0" algn="ctr"/>
            <a:r>
              <a:rPr lang="it-IT" sz="3200" b="1" dirty="0" smtClean="0">
                <a:solidFill>
                  <a:srgbClr val="0070C0"/>
                </a:solidFill>
                <a:latin typeface="DecimaWE Rg" panose="02000000000000000000" pitchFamily="2" charset="0"/>
              </a:rPr>
              <a:t>OBBLIGHI DI COMUNICAZIONE</a:t>
            </a:r>
            <a:endParaRPr lang="it-IT" sz="3200" b="1" dirty="0">
              <a:solidFill>
                <a:srgbClr val="0070C0"/>
              </a:solidFill>
              <a:latin typeface="DecimaWE Rg" panose="02000000000000000000" pitchFamily="2" charset="0"/>
            </a:endParaRPr>
          </a:p>
        </p:txBody>
      </p:sp>
    </p:spTree>
    <p:extLst>
      <p:ext uri="{BB962C8B-B14F-4D97-AF65-F5344CB8AC3E}">
        <p14:creationId xmlns:p14="http://schemas.microsoft.com/office/powerpoint/2010/main" val="1448522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65418" y="2263803"/>
            <a:ext cx="10461163" cy="3954929"/>
          </a:xfrm>
          <a:prstGeom prst="rect">
            <a:avLst/>
          </a:prstGeom>
          <a:noFill/>
        </p:spPr>
        <p:txBody>
          <a:bodyPr wrap="square" rtlCol="0">
            <a:spAutoFit/>
          </a:bodyPr>
          <a:lstStyle/>
          <a:p>
            <a:pPr lvl="0" algn="just">
              <a:spcBef>
                <a:spcPts val="600"/>
              </a:spcBef>
            </a:pPr>
            <a:r>
              <a:rPr lang="it-IT" dirty="0" smtClean="0">
                <a:solidFill>
                  <a:prstClr val="black">
                    <a:lumMod val="75000"/>
                    <a:lumOff val="25000"/>
                  </a:prstClr>
                </a:solidFill>
                <a:latin typeface="DecimaWE Rg" panose="02000000000000000000" pitchFamily="2" charset="0"/>
              </a:rPr>
              <a:t>L’attività </a:t>
            </a:r>
            <a:r>
              <a:rPr lang="it-IT" dirty="0">
                <a:solidFill>
                  <a:prstClr val="black">
                    <a:lumMod val="75000"/>
                    <a:lumOff val="25000"/>
                  </a:prstClr>
                </a:solidFill>
                <a:latin typeface="DecimaWE Rg" panose="02000000000000000000" pitchFamily="2" charset="0"/>
              </a:rPr>
              <a:t>di impresa oggetto di finanziamento non deve cessare o essere rilocalizzata al di fuori del territorio regionale per la durata di </a:t>
            </a:r>
            <a:r>
              <a:rPr lang="it-IT" b="1" dirty="0">
                <a:solidFill>
                  <a:prstClr val="black">
                    <a:lumMod val="75000"/>
                    <a:lumOff val="25000"/>
                  </a:prstClr>
                </a:solidFill>
                <a:latin typeface="DecimaWE Rg" panose="02000000000000000000" pitchFamily="2" charset="0"/>
              </a:rPr>
              <a:t>3 (tre) anni </a:t>
            </a:r>
            <a:r>
              <a:rPr lang="it-IT" dirty="0">
                <a:solidFill>
                  <a:prstClr val="black">
                    <a:lumMod val="75000"/>
                    <a:lumOff val="25000"/>
                  </a:prstClr>
                </a:solidFill>
                <a:latin typeface="DecimaWE Rg" panose="02000000000000000000" pitchFamily="2" charset="0"/>
              </a:rPr>
              <a:t>decorrenti </a:t>
            </a:r>
            <a:r>
              <a:rPr lang="it-IT" b="1" dirty="0">
                <a:solidFill>
                  <a:prstClr val="black">
                    <a:lumMod val="75000"/>
                    <a:lumOff val="25000"/>
                  </a:prstClr>
                </a:solidFill>
                <a:latin typeface="DecimaWE Rg" panose="02000000000000000000" pitchFamily="2" charset="0"/>
              </a:rPr>
              <a:t>dalla data </a:t>
            </a:r>
            <a:r>
              <a:rPr lang="it-IT" b="1" dirty="0" smtClean="0">
                <a:solidFill>
                  <a:prstClr val="black">
                    <a:lumMod val="75000"/>
                    <a:lumOff val="25000"/>
                  </a:prstClr>
                </a:solidFill>
                <a:latin typeface="DecimaWE Rg" panose="02000000000000000000" pitchFamily="2" charset="0"/>
              </a:rPr>
              <a:t>di pagamento </a:t>
            </a:r>
            <a:r>
              <a:rPr lang="it-IT" b="1" dirty="0">
                <a:solidFill>
                  <a:prstClr val="black">
                    <a:lumMod val="75000"/>
                    <a:lumOff val="25000"/>
                  </a:prstClr>
                </a:solidFill>
                <a:latin typeface="DecimaWE Rg" panose="02000000000000000000" pitchFamily="2" charset="0"/>
              </a:rPr>
              <a:t>finale</a:t>
            </a:r>
            <a:r>
              <a:rPr lang="it-IT" dirty="0">
                <a:solidFill>
                  <a:prstClr val="black">
                    <a:lumMod val="75000"/>
                    <a:lumOff val="25000"/>
                  </a:prstClr>
                </a:solidFill>
                <a:latin typeface="DecimaWE Rg" panose="02000000000000000000" pitchFamily="2" charset="0"/>
              </a:rPr>
              <a:t>. </a:t>
            </a:r>
          </a:p>
          <a:p>
            <a:pPr lvl="0" algn="just">
              <a:spcBef>
                <a:spcPts val="600"/>
              </a:spcBef>
            </a:pPr>
            <a:r>
              <a:rPr lang="it-IT" dirty="0">
                <a:solidFill>
                  <a:prstClr val="black">
                    <a:lumMod val="75000"/>
                    <a:lumOff val="25000"/>
                  </a:prstClr>
                </a:solidFill>
                <a:latin typeface="DecimaWE Rg" panose="02000000000000000000" pitchFamily="2" charset="0"/>
              </a:rPr>
              <a:t>Rientra in particolare tra gli obblighi del Beneficiario, per il periodo indicato:</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il </a:t>
            </a:r>
            <a:r>
              <a:rPr lang="it-IT" dirty="0">
                <a:solidFill>
                  <a:prstClr val="black">
                    <a:lumMod val="75000"/>
                    <a:lumOff val="25000"/>
                  </a:prstClr>
                </a:solidFill>
                <a:latin typeface="DecimaWE Rg" panose="02000000000000000000" pitchFamily="2" charset="0"/>
              </a:rPr>
              <a:t>mantenimento dell’iscrizione al Registro delle imprese;</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il </a:t>
            </a:r>
            <a:r>
              <a:rPr lang="it-IT" dirty="0">
                <a:solidFill>
                  <a:prstClr val="black">
                    <a:lumMod val="75000"/>
                    <a:lumOff val="25000"/>
                  </a:prstClr>
                </a:solidFill>
                <a:latin typeface="DecimaWE Rg" panose="02000000000000000000" pitchFamily="2" charset="0"/>
              </a:rPr>
              <a:t>mantenimento della sede o unità operativa attiva nel territorio regionale;</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la </a:t>
            </a:r>
            <a:r>
              <a:rPr lang="it-IT" dirty="0">
                <a:solidFill>
                  <a:prstClr val="black">
                    <a:lumMod val="75000"/>
                    <a:lumOff val="25000"/>
                  </a:prstClr>
                </a:solidFill>
                <a:latin typeface="DecimaWE Rg" panose="02000000000000000000" pitchFamily="2" charset="0"/>
              </a:rPr>
              <a:t>non alienazione o cessione a qualsiasi titolo i beni materiali ed immateriali oggetto della sovvenzione;</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non </a:t>
            </a:r>
            <a:r>
              <a:rPr lang="it-IT" dirty="0">
                <a:solidFill>
                  <a:prstClr val="black">
                    <a:lumMod val="75000"/>
                    <a:lumOff val="25000"/>
                  </a:prstClr>
                </a:solidFill>
                <a:latin typeface="DecimaWE Rg" panose="02000000000000000000" pitchFamily="2" charset="0"/>
              </a:rPr>
              <a:t>effettuare una delocalizzazione da uno Stato membro dell’Unione o da un’altra Regione italiana verso lo stabilimento in cui deve svolgersi l'investimento iniziale per il quale è richiesto l'aiuto, nei due anni successivi al completamento dell’investimento, ai sensi dell’articolo 66 del Regolamento (UE) 1060/2021;</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non </a:t>
            </a:r>
            <a:r>
              <a:rPr lang="it-IT" dirty="0">
                <a:solidFill>
                  <a:prstClr val="black">
                    <a:lumMod val="75000"/>
                    <a:lumOff val="25000"/>
                  </a:prstClr>
                </a:solidFill>
                <a:latin typeface="DecimaWE Rg" panose="02000000000000000000" pitchFamily="2" charset="0"/>
              </a:rPr>
              <a:t>essere in stato di liquidazione, ad eccezione di liquidazione connessa a procedura concorsuale;</a:t>
            </a:r>
          </a:p>
          <a:p>
            <a:pPr marL="742950" lvl="1" indent="-285750" algn="just">
              <a:spcBef>
                <a:spcPts val="600"/>
              </a:spcBef>
              <a:buFont typeface="Symbol" panose="05050102010706020507" pitchFamily="18" charset="2"/>
              <a:buChar char=""/>
            </a:pPr>
            <a:r>
              <a:rPr lang="it-IT" dirty="0" smtClean="0">
                <a:solidFill>
                  <a:prstClr val="black">
                    <a:lumMod val="75000"/>
                    <a:lumOff val="25000"/>
                  </a:prstClr>
                </a:solidFill>
                <a:latin typeface="DecimaWE Rg" panose="02000000000000000000" pitchFamily="2" charset="0"/>
              </a:rPr>
              <a:t>mantenere</a:t>
            </a:r>
            <a:r>
              <a:rPr lang="it-IT" dirty="0">
                <a:solidFill>
                  <a:prstClr val="black">
                    <a:lumMod val="75000"/>
                    <a:lumOff val="25000"/>
                  </a:prstClr>
                </a:solidFill>
                <a:latin typeface="DecimaWE Rg" panose="02000000000000000000" pitchFamily="2" charset="0"/>
              </a:rPr>
              <a:t>, qualora previsto,  il requisito di incremento occupazionale nei 12 mesi successivi al termine del </a:t>
            </a:r>
            <a:r>
              <a:rPr lang="it-IT" dirty="0" smtClean="0">
                <a:solidFill>
                  <a:prstClr val="black">
                    <a:lumMod val="75000"/>
                    <a:lumOff val="25000"/>
                  </a:prstClr>
                </a:solidFill>
                <a:latin typeface="DecimaWE Rg" panose="02000000000000000000" pitchFamily="2" charset="0"/>
              </a:rPr>
              <a:t>progetto.</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
        <p:nvSpPr>
          <p:cNvPr id="10" name="CasellaDiTesto 9">
            <a:extLst>
              <a:ext uri="{FF2B5EF4-FFF2-40B4-BE49-F238E27FC236}">
                <a16:creationId xmlns:a16="http://schemas.microsoft.com/office/drawing/2014/main" id="{A61578F7-E583-8CF0-171C-35D37F65EF79}"/>
              </a:ext>
            </a:extLst>
          </p:cNvPr>
          <p:cNvSpPr txBox="1"/>
          <p:nvPr/>
        </p:nvSpPr>
        <p:spPr>
          <a:xfrm>
            <a:off x="828845" y="1263134"/>
            <a:ext cx="10644698" cy="1077218"/>
          </a:xfrm>
          <a:prstGeom prst="rect">
            <a:avLst/>
          </a:prstGeom>
          <a:noFill/>
        </p:spPr>
        <p:txBody>
          <a:bodyPr wrap="square" rtlCol="0">
            <a:spAutoFit/>
          </a:bodyPr>
          <a:lstStyle/>
          <a:p>
            <a:pPr lvl="0" algn="ctr"/>
            <a:r>
              <a:rPr lang="it-IT" sz="3200" b="1" dirty="0">
                <a:solidFill>
                  <a:srgbClr val="0070C0"/>
                </a:solidFill>
                <a:latin typeface="DecimaWE Rg" panose="02000000000000000000" pitchFamily="2" charset="0"/>
              </a:rPr>
              <a:t>OBBLIGHI DEL BENEFICIARIO:</a:t>
            </a:r>
          </a:p>
          <a:p>
            <a:pPr lvl="0" algn="ctr"/>
            <a:r>
              <a:rPr lang="it-IT" sz="3200" b="1" dirty="0" smtClean="0">
                <a:solidFill>
                  <a:srgbClr val="0070C0"/>
                </a:solidFill>
                <a:latin typeface="DecimaWE Rg" panose="02000000000000000000" pitchFamily="2" charset="0"/>
              </a:rPr>
              <a:t>VINCOLO </a:t>
            </a:r>
            <a:r>
              <a:rPr lang="it-IT" sz="3200" b="1" dirty="0">
                <a:solidFill>
                  <a:srgbClr val="0070C0"/>
                </a:solidFill>
                <a:latin typeface="DecimaWE Rg" panose="02000000000000000000" pitchFamily="2" charset="0"/>
              </a:rPr>
              <a:t>DI </a:t>
            </a:r>
            <a:r>
              <a:rPr lang="it-IT" sz="3200" b="1" dirty="0" smtClean="0">
                <a:solidFill>
                  <a:srgbClr val="0070C0"/>
                </a:solidFill>
                <a:latin typeface="DecimaWE Rg" panose="02000000000000000000" pitchFamily="2" charset="0"/>
              </a:rPr>
              <a:t>STABILITÀ </a:t>
            </a:r>
            <a:r>
              <a:rPr lang="it-IT" sz="3200" b="1" dirty="0">
                <a:solidFill>
                  <a:srgbClr val="0070C0"/>
                </a:solidFill>
                <a:latin typeface="DecimaWE Rg" panose="02000000000000000000" pitchFamily="2" charset="0"/>
              </a:rPr>
              <a:t>DELLE </a:t>
            </a:r>
            <a:r>
              <a:rPr lang="it-IT" sz="3200" b="1" dirty="0" smtClean="0">
                <a:solidFill>
                  <a:srgbClr val="0070C0"/>
                </a:solidFill>
                <a:latin typeface="DecimaWE Rg" panose="02000000000000000000" pitchFamily="2" charset="0"/>
              </a:rPr>
              <a:t>OPERAZIONI</a:t>
            </a:r>
            <a:endParaRPr lang="it-IT" sz="3200" b="1" dirty="0">
              <a:solidFill>
                <a:srgbClr val="0070C0"/>
              </a:solidFill>
              <a:latin typeface="DecimaWE Rg" panose="02000000000000000000" pitchFamily="2" charset="0"/>
            </a:endParaRPr>
          </a:p>
        </p:txBody>
      </p:sp>
    </p:spTree>
    <p:extLst>
      <p:ext uri="{BB962C8B-B14F-4D97-AF65-F5344CB8AC3E}">
        <p14:creationId xmlns:p14="http://schemas.microsoft.com/office/powerpoint/2010/main" val="2520013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a:extLst>
              <a:ext uri="{FF2B5EF4-FFF2-40B4-BE49-F238E27FC236}">
                <a16:creationId xmlns:a16="http://schemas.microsoft.com/office/drawing/2014/main" id="{D8E7850C-A85C-45A7-BA64-8F3806CDE314}"/>
              </a:ext>
            </a:extLst>
          </p:cNvPr>
          <p:cNvPicPr>
            <a:picLocks noChangeAspect="1"/>
          </p:cNvPicPr>
          <p:nvPr/>
        </p:nvPicPr>
        <p:blipFill>
          <a:blip r:embed="rId3"/>
          <a:stretch>
            <a:fillRect/>
          </a:stretch>
        </p:blipFill>
        <p:spPr>
          <a:xfrm>
            <a:off x="451474" y="260119"/>
            <a:ext cx="11289052" cy="624346"/>
          </a:xfrm>
          <a:prstGeom prst="rect">
            <a:avLst/>
          </a:prstGeom>
        </p:spPr>
      </p:pic>
      <p:sp>
        <p:nvSpPr>
          <p:cNvPr id="19" name="CasellaDiTesto 18">
            <a:extLst>
              <a:ext uri="{FF2B5EF4-FFF2-40B4-BE49-F238E27FC236}">
                <a16:creationId xmlns:a16="http://schemas.microsoft.com/office/drawing/2014/main" id="{A61578F7-E583-8CF0-171C-35D37F65EF79}"/>
              </a:ext>
            </a:extLst>
          </p:cNvPr>
          <p:cNvSpPr txBox="1"/>
          <p:nvPr/>
        </p:nvSpPr>
        <p:spPr>
          <a:xfrm>
            <a:off x="1126670" y="2581204"/>
            <a:ext cx="10254343" cy="2923877"/>
          </a:xfrm>
          <a:prstGeom prst="rect">
            <a:avLst/>
          </a:prstGeom>
          <a:noFill/>
        </p:spPr>
        <p:txBody>
          <a:bodyPr wrap="square" rtlCol="0">
            <a:spAutoFit/>
          </a:bodyPr>
          <a:lstStyle/>
          <a:p>
            <a:pPr algn="ctr"/>
            <a:r>
              <a:rPr lang="it-IT" sz="4000" b="1" dirty="0" smtClean="0">
                <a:solidFill>
                  <a:srgbClr val="0070C0"/>
                </a:solidFill>
                <a:latin typeface="DecimaWE Rg" panose="02000000000000000000" pitchFamily="2" charset="0"/>
              </a:rPr>
              <a:t>Direzione centrale cultura e sport</a:t>
            </a:r>
          </a:p>
          <a:p>
            <a:pPr algn="ctr"/>
            <a:r>
              <a:rPr lang="it-IT" sz="4000" b="1" dirty="0" smtClean="0">
                <a:solidFill>
                  <a:srgbClr val="0070C0"/>
                </a:solidFill>
                <a:latin typeface="DecimaWE Rg" panose="02000000000000000000" pitchFamily="2" charset="0"/>
              </a:rPr>
              <a:t>Servizio attività culturali</a:t>
            </a:r>
          </a:p>
          <a:p>
            <a:pPr algn="ctr"/>
            <a:endParaRPr lang="it-IT" sz="3200" b="1" dirty="0">
              <a:solidFill>
                <a:srgbClr val="0070C0"/>
              </a:solidFill>
              <a:latin typeface="DecimaWE Rg" panose="02000000000000000000" pitchFamily="2" charset="0"/>
            </a:endParaRPr>
          </a:p>
          <a:p>
            <a:r>
              <a:rPr lang="it-IT" b="1" dirty="0" smtClean="0">
                <a:latin typeface="DecimaWE Rg" panose="02000000000000000000" pitchFamily="2" charset="0"/>
              </a:rPr>
              <a:t>per </a:t>
            </a:r>
            <a:r>
              <a:rPr lang="it-IT" b="1" smtClean="0">
                <a:latin typeface="DecimaWE Rg" panose="02000000000000000000" pitchFamily="2" charset="0"/>
              </a:rPr>
              <a:t>approfondimenti</a:t>
            </a:r>
            <a:r>
              <a:rPr lang="it-IT" b="1">
                <a:latin typeface="DecimaWE Rg" panose="02000000000000000000" pitchFamily="2" charset="0"/>
              </a:rPr>
              <a:t>: </a:t>
            </a:r>
            <a:r>
              <a:rPr lang="it-IT" b="1">
                <a:latin typeface="DecimaWE Rg" panose="02000000000000000000" pitchFamily="2" charset="0"/>
                <a:hlinkClick r:id="rId4"/>
              </a:rPr>
              <a:t>https://</a:t>
            </a:r>
            <a:r>
              <a:rPr lang="it-IT" b="1">
                <a:latin typeface="DecimaWE Rg" panose="02000000000000000000" pitchFamily="2" charset="0"/>
                <a:hlinkClick r:id="rId4"/>
              </a:rPr>
              <a:t>www.regione.fvg.it/rafvg/cms/RAFVG/cultura-sport/attivita-culturali/FOGLIA309</a:t>
            </a:r>
            <a:r>
              <a:rPr lang="it-IT" b="1" smtClean="0">
                <a:latin typeface="DecimaWE Rg" panose="02000000000000000000" pitchFamily="2" charset="0"/>
                <a:hlinkClick r:id="rId4"/>
              </a:rPr>
              <a:t>/</a:t>
            </a:r>
            <a:endParaRPr lang="it-IT" b="1" smtClean="0">
              <a:latin typeface="DecimaWE Rg" panose="02000000000000000000" pitchFamily="2" charset="0"/>
            </a:endParaRPr>
          </a:p>
          <a:p>
            <a:endParaRPr lang="it-IT" b="1" dirty="0">
              <a:latin typeface="DecimaWE Rg" panose="02000000000000000000" pitchFamily="2" charset="0"/>
            </a:endParaRPr>
          </a:p>
          <a:p>
            <a:r>
              <a:rPr lang="it-IT" b="1" dirty="0" smtClean="0">
                <a:latin typeface="DecimaWE Rg" panose="02000000000000000000" pitchFamily="2" charset="0"/>
                <a:hlinkClick r:id="rId5"/>
              </a:rPr>
              <a:t>infofesr.cultura@regione.fvg.it</a:t>
            </a:r>
            <a:endParaRPr lang="it-IT" b="1" dirty="0" smtClean="0">
              <a:latin typeface="DecimaWE Rg" panose="02000000000000000000" pitchFamily="2" charset="0"/>
            </a:endParaRPr>
          </a:p>
        </p:txBody>
      </p:sp>
      <p:pic>
        <p:nvPicPr>
          <p:cNvPr id="8" name="Immagine 7">
            <a:extLst>
              <a:ext uri="{FF2B5EF4-FFF2-40B4-BE49-F238E27FC236}">
                <a16:creationId xmlns:a16="http://schemas.microsoft.com/office/drawing/2014/main" id="{99EF51DE-9AF0-FA34-2408-D85CF7F8CFE0}"/>
              </a:ext>
            </a:extLst>
          </p:cNvPr>
          <p:cNvPicPr>
            <a:picLocks noChangeAspect="1"/>
          </p:cNvPicPr>
          <p:nvPr/>
        </p:nvPicPr>
        <p:blipFill>
          <a:blip r:embed="rId6"/>
          <a:stretch>
            <a:fillRect/>
          </a:stretch>
        </p:blipFill>
        <p:spPr>
          <a:xfrm>
            <a:off x="0" y="6173166"/>
            <a:ext cx="12192000" cy="109101"/>
          </a:xfrm>
          <a:prstGeom prst="rect">
            <a:avLst/>
          </a:prstGeom>
        </p:spPr>
      </p:pic>
      <p:sp>
        <p:nvSpPr>
          <p:cNvPr id="12" name="CasellaDiTesto 11">
            <a:extLst>
              <a:ext uri="{FF2B5EF4-FFF2-40B4-BE49-F238E27FC236}">
                <a16:creationId xmlns:a16="http://schemas.microsoft.com/office/drawing/2014/main" id="{040EF7FB-8254-B9E7-CBFD-F18CCC8DE821}"/>
              </a:ext>
            </a:extLst>
          </p:cNvPr>
          <p:cNvSpPr txBox="1"/>
          <p:nvPr/>
        </p:nvSpPr>
        <p:spPr>
          <a:xfrm>
            <a:off x="3459842" y="1762185"/>
            <a:ext cx="5588000" cy="646331"/>
          </a:xfrm>
          <a:prstGeom prst="rect">
            <a:avLst/>
          </a:prstGeom>
          <a:noFill/>
        </p:spPr>
        <p:txBody>
          <a:bodyPr wrap="square" rtlCol="0">
            <a:spAutoFit/>
          </a:bodyPr>
          <a:lstStyle/>
          <a:p>
            <a:pPr algn="ctr"/>
            <a:r>
              <a:rPr lang="it-IT" sz="3600" b="1" dirty="0" smtClean="0">
                <a:solidFill>
                  <a:srgbClr val="00B0F0"/>
                </a:solidFill>
                <a:latin typeface="DecimaWE Rg" panose="02000000000000000000" pitchFamily="2" charset="0"/>
              </a:rPr>
              <a:t>GRAZIE PER L’ATTENZIONE</a:t>
            </a:r>
            <a:endParaRPr lang="it-IT" sz="3600" b="1" dirty="0">
              <a:solidFill>
                <a:srgbClr val="00B0F0"/>
              </a:solidFill>
              <a:latin typeface="DecimaWE Rg" panose="02000000000000000000" pitchFamily="2" charset="0"/>
            </a:endParaRPr>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7"/>
          <a:stretch>
            <a:fillRect/>
          </a:stretch>
        </p:blipFill>
        <p:spPr>
          <a:xfrm>
            <a:off x="0" y="1077351"/>
            <a:ext cx="12192000" cy="109101"/>
          </a:xfrm>
          <a:prstGeom prst="rect">
            <a:avLst/>
          </a:prstGeom>
        </p:spPr>
      </p:pic>
    </p:spTree>
    <p:extLst>
      <p:ext uri="{BB962C8B-B14F-4D97-AF65-F5344CB8AC3E}">
        <p14:creationId xmlns:p14="http://schemas.microsoft.com/office/powerpoint/2010/main" val="321510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53543" y="1388589"/>
            <a:ext cx="10620000" cy="5009064"/>
          </a:xfrm>
          <a:prstGeom prst="rect">
            <a:avLst/>
          </a:prstGeom>
          <a:noFill/>
        </p:spPr>
        <p:txBody>
          <a:bodyPr wrap="square" rtlCol="0">
            <a:spAutoFit/>
          </a:bodyPr>
          <a:lstStyle/>
          <a:p>
            <a:pPr marL="236538" lvl="0" algn="just" defTabSz="457200">
              <a:spcBef>
                <a:spcPts val="300"/>
              </a:spcBef>
            </a:pPr>
            <a:r>
              <a:rPr lang="it-IT" b="1" dirty="0" smtClean="0">
                <a:solidFill>
                  <a:prstClr val="black"/>
                </a:solidFill>
                <a:latin typeface="DecimaWE Rg" panose="02000000000000000000" pitchFamily="2" charset="0"/>
              </a:rPr>
              <a:t>4</a:t>
            </a:r>
            <a:r>
              <a:rPr lang="it-IT" b="1" dirty="0">
                <a:solidFill>
                  <a:prstClr val="black"/>
                </a:solidFill>
                <a:latin typeface="DecimaWE Rg" panose="02000000000000000000" pitchFamily="2" charset="0"/>
              </a:rPr>
              <a:t>.  le piattaforme digitali di contenuti</a:t>
            </a:r>
          </a:p>
          <a:p>
            <a:pPr marL="542925" lvl="0" algn="just" defTabSz="457200"/>
            <a:r>
              <a:rPr lang="it-IT" spc="-20" dirty="0">
                <a:solidFill>
                  <a:prstClr val="black">
                    <a:lumMod val="75000"/>
                    <a:lumOff val="25000"/>
                  </a:prstClr>
                </a:solidFill>
                <a:latin typeface="DecimaWE Rg" panose="02000000000000000000" pitchFamily="2" charset="0"/>
              </a:rPr>
              <a:t>che pur mantenendo un’organizzazione parzialmente industriale contengono anche vaste aree non intermediate dal mercato e basate su una economia di condivisione e di scambio volontario, densa di contenuti creativi con una importante componente di contenuti generati dagli utenti. </a:t>
            </a:r>
          </a:p>
          <a:p>
            <a:pPr marL="236538" lvl="0" algn="just" defTabSz="457200">
              <a:spcBef>
                <a:spcPts val="300"/>
              </a:spcBef>
            </a:pPr>
            <a:r>
              <a:rPr lang="it-IT" b="1" spc="-20" dirty="0" smtClean="0">
                <a:solidFill>
                  <a:prstClr val="black"/>
                </a:solidFill>
                <a:latin typeface="DecimaWE Rg" panose="02000000000000000000" pitchFamily="2" charset="0"/>
              </a:rPr>
              <a:t>5</a:t>
            </a:r>
            <a:r>
              <a:rPr lang="it-IT" b="1" spc="-20" dirty="0">
                <a:solidFill>
                  <a:prstClr val="black"/>
                </a:solidFill>
                <a:latin typeface="DecimaWE Rg" panose="02000000000000000000" pitchFamily="2" charset="0"/>
              </a:rPr>
              <a:t>.  i settori complementari: educazione, turismo, information </a:t>
            </a:r>
            <a:r>
              <a:rPr lang="it-IT" b="1" spc="-20" dirty="0" err="1">
                <a:solidFill>
                  <a:prstClr val="black"/>
                </a:solidFill>
                <a:latin typeface="DecimaWE Rg" panose="02000000000000000000" pitchFamily="2" charset="0"/>
              </a:rPr>
              <a:t>technology</a:t>
            </a:r>
            <a:endParaRPr lang="it-IT" b="1" spc="-20" dirty="0">
              <a:solidFill>
                <a:prstClr val="black"/>
              </a:solidFill>
              <a:latin typeface="DecimaWE Rg" panose="02000000000000000000" pitchFamily="2" charset="0"/>
            </a:endParaRPr>
          </a:p>
          <a:p>
            <a:pPr marL="542925" lvl="0" algn="just" defTabSz="457200"/>
            <a:r>
              <a:rPr lang="it-IT" spc="-20" dirty="0">
                <a:solidFill>
                  <a:prstClr val="black">
                    <a:lumMod val="75000"/>
                    <a:lumOff val="25000"/>
                  </a:prstClr>
                </a:solidFill>
                <a:latin typeface="DecimaWE Rg" panose="02000000000000000000" pitchFamily="2" charset="0"/>
              </a:rPr>
              <a:t>di fatto non appartengono alla sfera culturale e creativa in senso stretto ma presentano forti complementarità strategiche con questi ultimi.</a:t>
            </a:r>
          </a:p>
          <a:p>
            <a:pPr marL="236538" lvl="0" algn="just" defTabSz="457200">
              <a:spcBef>
                <a:spcPts val="300"/>
              </a:spcBef>
            </a:pPr>
            <a:r>
              <a:rPr lang="it-IT" b="1" dirty="0">
                <a:solidFill>
                  <a:prstClr val="black"/>
                </a:solidFill>
                <a:latin typeface="DecimaWE Rg" panose="02000000000000000000" pitchFamily="2" charset="0"/>
              </a:rPr>
              <a:t>6.  la </a:t>
            </a:r>
            <a:r>
              <a:rPr lang="it-IT" b="1" dirty="0" err="1">
                <a:solidFill>
                  <a:prstClr val="black"/>
                </a:solidFill>
                <a:latin typeface="DecimaWE Rg" panose="02000000000000000000" pitchFamily="2" charset="0"/>
              </a:rPr>
              <a:t>experience</a:t>
            </a:r>
            <a:r>
              <a:rPr lang="it-IT" b="1" dirty="0">
                <a:solidFill>
                  <a:prstClr val="black"/>
                </a:solidFill>
                <a:latin typeface="DecimaWE Rg" panose="02000000000000000000" pitchFamily="2" charset="0"/>
              </a:rPr>
              <a:t> economy</a:t>
            </a:r>
          </a:p>
          <a:p>
            <a:pPr marL="542925" lvl="0" algn="just" defTabSz="457200"/>
            <a:r>
              <a:rPr lang="it-IT" spc="-20" dirty="0">
                <a:solidFill>
                  <a:prstClr val="black">
                    <a:lumMod val="75000"/>
                    <a:lumOff val="25000"/>
                  </a:prstClr>
                </a:solidFill>
                <a:latin typeface="DecimaWE Rg" panose="02000000000000000000" pitchFamily="2" charset="0"/>
              </a:rPr>
              <a:t>tutti quei settori non‐culturali nei quali tuttavia i contenuti creativi stanno sviluppando una penetrazione sempre più pervasiva, e che comprende pressoché tutti i consumer </a:t>
            </a:r>
            <a:r>
              <a:rPr lang="it-IT" spc="-20" dirty="0" err="1">
                <a:solidFill>
                  <a:prstClr val="black">
                    <a:lumMod val="75000"/>
                    <a:lumOff val="25000"/>
                  </a:prstClr>
                </a:solidFill>
                <a:latin typeface="DecimaWE Rg" panose="02000000000000000000" pitchFamily="2" charset="0"/>
              </a:rPr>
              <a:t>goods</a:t>
            </a:r>
            <a:r>
              <a:rPr lang="it-IT" spc="-20" dirty="0">
                <a:solidFill>
                  <a:prstClr val="black">
                    <a:lumMod val="75000"/>
                    <a:lumOff val="25000"/>
                  </a:prstClr>
                </a:solidFill>
                <a:latin typeface="DecimaWE Rg" panose="02000000000000000000" pitchFamily="2" charset="0"/>
              </a:rPr>
              <a:t> e persino una componente crescente di beni strumentali. </a:t>
            </a:r>
          </a:p>
          <a:p>
            <a:pPr marL="236538" lvl="0" algn="just" defTabSz="457200">
              <a:spcBef>
                <a:spcPts val="300"/>
              </a:spcBef>
            </a:pPr>
            <a:r>
              <a:rPr lang="it-IT" b="1" dirty="0">
                <a:solidFill>
                  <a:prstClr val="black"/>
                </a:solidFill>
                <a:latin typeface="DecimaWE Rg" panose="02000000000000000000" pitchFamily="2" charset="0"/>
              </a:rPr>
              <a:t>7.  la scienza e la tecnologia</a:t>
            </a:r>
          </a:p>
          <a:p>
            <a:pPr marL="542925" lvl="0" algn="just" defTabSz="457200"/>
            <a:r>
              <a:rPr lang="it-IT" spc="-20" dirty="0">
                <a:solidFill>
                  <a:prstClr val="black">
                    <a:lumMod val="75000"/>
                    <a:lumOff val="25000"/>
                  </a:prstClr>
                </a:solidFill>
                <a:latin typeface="DecimaWE Rg" panose="02000000000000000000" pitchFamily="2" charset="0"/>
              </a:rPr>
              <a:t>che funzionano secondo regole proprie e parzialmente diverse da quelle della produzione culturale, ma presentano con essa delle forti complementarità, soprattutto in vista della crescente pervasività di uso di piattaforme tecnologiche sempre più sofisticate in molte forme di produzione artistica (arti visive, performance, cinema, musica elettronica, ecc.) </a:t>
            </a:r>
          </a:p>
          <a:p>
            <a:pPr lvl="0">
              <a:spcBef>
                <a:spcPct val="20000"/>
              </a:spcBef>
            </a:pPr>
            <a:endParaRPr lang="it-IT" sz="2000" dirty="0">
              <a:solidFill>
                <a:prstClr val="black"/>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43444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9" name="CasellaDiTesto 18">
            <a:extLst>
              <a:ext uri="{FF2B5EF4-FFF2-40B4-BE49-F238E27FC236}">
                <a16:creationId xmlns:a16="http://schemas.microsoft.com/office/drawing/2014/main" id="{A61578F7-E583-8CF0-171C-35D37F65EF79}"/>
              </a:ext>
            </a:extLst>
          </p:cNvPr>
          <p:cNvSpPr txBox="1"/>
          <p:nvPr/>
        </p:nvSpPr>
        <p:spPr>
          <a:xfrm>
            <a:off x="828845" y="1657043"/>
            <a:ext cx="10644698" cy="442878"/>
          </a:xfrm>
          <a:prstGeom prst="rect">
            <a:avLst/>
          </a:prstGeom>
          <a:noFill/>
        </p:spPr>
        <p:txBody>
          <a:bodyPr wrap="square" rtlCol="0">
            <a:spAutoFit/>
          </a:bodyPr>
          <a:lstStyle/>
          <a:p>
            <a:pPr lvl="0" algn="ctr" defTabSz="457200">
              <a:lnSpc>
                <a:spcPct val="80000"/>
              </a:lnSpc>
            </a:pPr>
            <a:r>
              <a:rPr lang="it-IT" sz="2800" dirty="0">
                <a:solidFill>
                  <a:prstClr val="black">
                    <a:lumMod val="75000"/>
                    <a:lumOff val="25000"/>
                  </a:prstClr>
                </a:solidFill>
                <a:latin typeface="DecimaWE Rg" panose="02000000000000000000" pitchFamily="2" charset="0"/>
                <a:cs typeface="Arial Narrow"/>
              </a:rPr>
              <a:t>IL VALORE DELLE IMPRESE CULTURALI E CREATIVE</a:t>
            </a:r>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714248" y="2263803"/>
            <a:ext cx="10763504" cy="3524042"/>
          </a:xfrm>
          <a:prstGeom prst="rect">
            <a:avLst/>
          </a:prstGeom>
          <a:noFill/>
        </p:spPr>
        <p:txBody>
          <a:bodyPr wrap="square" rtlCol="0">
            <a:spAutoFit/>
          </a:bodyPr>
          <a:lstStyle/>
          <a:p>
            <a:pPr marL="342900" lvl="0" indent="-342900" algn="just">
              <a:spcBef>
                <a:spcPts val="600"/>
              </a:spcBef>
              <a:buFontTx/>
              <a:buChar char="•"/>
            </a:pPr>
            <a:r>
              <a:rPr lang="it-IT" b="1" dirty="0">
                <a:solidFill>
                  <a:prstClr val="black"/>
                </a:solidFill>
                <a:latin typeface="DecimaWE Rg" panose="02000000000000000000" pitchFamily="2" charset="0"/>
              </a:rPr>
              <a:t>5,6% DEL PIL: il sistema delle industrie culturali e creative in senso stretto (i dati </a:t>
            </a:r>
            <a:r>
              <a:rPr lang="it-IT" b="1" dirty="0" err="1">
                <a:solidFill>
                  <a:prstClr val="black"/>
                </a:solidFill>
                <a:latin typeface="DecimaWE Rg" panose="02000000000000000000" pitchFamily="2" charset="0"/>
              </a:rPr>
              <a:t>pre</a:t>
            </a:r>
            <a:r>
              <a:rPr lang="it-IT" b="1" dirty="0">
                <a:solidFill>
                  <a:prstClr val="black"/>
                </a:solidFill>
                <a:latin typeface="DecimaWE Rg" panose="02000000000000000000" pitchFamily="2" charset="0"/>
              </a:rPr>
              <a:t> </a:t>
            </a:r>
            <a:r>
              <a:rPr lang="it-IT" b="1" dirty="0" err="1">
                <a:solidFill>
                  <a:prstClr val="black"/>
                </a:solidFill>
                <a:latin typeface="DecimaWE Rg" panose="02000000000000000000" pitchFamily="2" charset="0"/>
              </a:rPr>
              <a:t>covid</a:t>
            </a:r>
            <a:r>
              <a:rPr lang="it-IT" b="1" dirty="0">
                <a:solidFill>
                  <a:prstClr val="black"/>
                </a:solidFill>
                <a:latin typeface="DecimaWE Rg" panose="02000000000000000000" pitchFamily="2" charset="0"/>
              </a:rPr>
              <a:t> erano addirittura superiori al 6,1%)</a:t>
            </a:r>
          </a:p>
          <a:p>
            <a:pPr marL="361950" lvl="0" algn="just">
              <a:spcBef>
                <a:spcPts val="600"/>
              </a:spcBef>
            </a:pPr>
            <a:r>
              <a:rPr lang="it-IT" dirty="0">
                <a:solidFill>
                  <a:prstClr val="black">
                    <a:lumMod val="75000"/>
                    <a:lumOff val="25000"/>
                  </a:prstClr>
                </a:solidFill>
                <a:latin typeface="DecimaWE Rg" panose="02000000000000000000" pitchFamily="2" charset="0"/>
              </a:rPr>
              <a:t>15% DEL PIL: il sistema complessivo delle filiere culturali e </a:t>
            </a:r>
            <a:r>
              <a:rPr lang="it-IT" dirty="0" smtClean="0">
                <a:solidFill>
                  <a:prstClr val="black">
                    <a:lumMod val="75000"/>
                    <a:lumOff val="25000"/>
                  </a:prstClr>
                </a:solidFill>
                <a:latin typeface="DecimaWE Rg" panose="02000000000000000000" pitchFamily="2" charset="0"/>
              </a:rPr>
              <a:t>creative</a:t>
            </a:r>
          </a:p>
          <a:p>
            <a:pPr marL="361950" lvl="0" algn="just">
              <a:spcBef>
                <a:spcPts val="600"/>
              </a:spcBef>
            </a:pPr>
            <a:endParaRPr lang="it-IT" dirty="0">
              <a:solidFill>
                <a:prstClr val="black">
                  <a:lumMod val="75000"/>
                  <a:lumOff val="25000"/>
                </a:prstClr>
              </a:solidFill>
              <a:latin typeface="DecimaWE Rg" panose="02000000000000000000" pitchFamily="2" charset="0"/>
            </a:endParaRPr>
          </a:p>
          <a:p>
            <a:pPr marL="342900" lvl="0" indent="-342900" algn="just">
              <a:spcBef>
                <a:spcPts val="900"/>
              </a:spcBef>
              <a:buFontTx/>
              <a:buChar char="•"/>
            </a:pPr>
            <a:r>
              <a:rPr lang="it-IT" b="1" dirty="0">
                <a:solidFill>
                  <a:prstClr val="black"/>
                </a:solidFill>
                <a:latin typeface="DecimaWE Rg" panose="02000000000000000000" pitchFamily="2" charset="0"/>
              </a:rPr>
              <a:t>MOLTIPLICATORE CULTURALE CREATIVO  = 1,8</a:t>
            </a:r>
          </a:p>
          <a:p>
            <a:pPr marL="361950" lvl="0" algn="just" defTabSz="457200"/>
            <a:r>
              <a:rPr lang="it-IT" dirty="0">
                <a:solidFill>
                  <a:prstClr val="black">
                    <a:lumMod val="75000"/>
                    <a:lumOff val="25000"/>
                  </a:prstClr>
                </a:solidFill>
                <a:latin typeface="DecimaWE Rg" panose="02000000000000000000" pitchFamily="2" charset="0"/>
              </a:rPr>
              <a:t>il Sistema Produttivo Culturale e Creativo vanta un moltiplicatore pari a 1,8: per un euro di valore aggiunto(nominale) prodotto da una delle attività di questo segmento, se ne attivano, mediamente, sul resto dell’economia, altri 1,8.</a:t>
            </a:r>
          </a:p>
          <a:p>
            <a:pPr marL="361950" lvl="0" algn="just"/>
            <a:endParaRPr lang="it-IT" dirty="0">
              <a:solidFill>
                <a:prstClr val="black">
                  <a:lumMod val="75000"/>
                  <a:lumOff val="25000"/>
                </a:prstClr>
              </a:solidFill>
              <a:latin typeface="DecimaWE Rg" panose="02000000000000000000" pitchFamily="2" charset="0"/>
            </a:endParaRPr>
          </a:p>
          <a:p>
            <a:pPr marL="342900" lvl="0" indent="-342900" algn="just" defTabSz="457200">
              <a:spcBef>
                <a:spcPts val="900"/>
              </a:spcBef>
              <a:buFontTx/>
              <a:buChar char="•"/>
            </a:pPr>
            <a:r>
              <a:rPr lang="it-IT" b="1" dirty="0">
                <a:solidFill>
                  <a:prstClr val="black"/>
                </a:solidFill>
                <a:latin typeface="DecimaWE Rg" panose="02000000000000000000" pitchFamily="2" charset="0"/>
              </a:rPr>
              <a:t>CULTURA VOLANO PER LO SVILUPPO TURISTICO</a:t>
            </a:r>
            <a:endParaRPr lang="it-IT" dirty="0">
              <a:solidFill>
                <a:prstClr val="black"/>
              </a:solidFill>
              <a:latin typeface="DecimaWE Rg" panose="02000000000000000000" pitchFamily="2" charset="0"/>
            </a:endParaRPr>
          </a:p>
          <a:p>
            <a:pPr marL="361950" lvl="0" algn="just" defTabSz="457200"/>
            <a:r>
              <a:rPr lang="it-IT" dirty="0">
                <a:solidFill>
                  <a:prstClr val="black">
                    <a:lumMod val="75000"/>
                    <a:lumOff val="25000"/>
                  </a:prstClr>
                </a:solidFill>
                <a:latin typeface="DecimaWE Rg" panose="02000000000000000000" pitchFamily="2" charset="0"/>
              </a:rPr>
              <a:t>Più di un terzo (il 37,5%) della spesa turistica nazionale è infatti attivato proprio dalla cultura.</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171219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44053" y="2033082"/>
            <a:ext cx="10629490" cy="4108817"/>
          </a:xfrm>
          <a:prstGeom prst="rect">
            <a:avLst/>
          </a:prstGeom>
          <a:noFill/>
        </p:spPr>
        <p:txBody>
          <a:bodyPr wrap="square" rtlCol="0">
            <a:spAutoFit/>
          </a:bodyPr>
          <a:lstStyle/>
          <a:p>
            <a:pPr marL="342900" lvl="0" indent="-342900" algn="just">
              <a:spcBef>
                <a:spcPts val="600"/>
              </a:spcBef>
              <a:buFontTx/>
              <a:buChar char="•"/>
            </a:pPr>
            <a:r>
              <a:rPr lang="it-IT" b="1" dirty="0">
                <a:solidFill>
                  <a:prstClr val="black"/>
                </a:solidFill>
                <a:latin typeface="DecimaWE Rg" panose="02000000000000000000" pitchFamily="2" charset="0"/>
              </a:rPr>
              <a:t>DIFFICOLTÀ A ELABORARE E PRESENTARE UN PIANO D'IMPRESA CONVINCENTE</a:t>
            </a:r>
          </a:p>
          <a:p>
            <a:pPr marL="361950" lvl="0" algn="just">
              <a:spcBef>
                <a:spcPts val="600"/>
              </a:spcBef>
            </a:pPr>
            <a:r>
              <a:rPr lang="it-IT" dirty="0">
                <a:solidFill>
                  <a:prstClr val="black">
                    <a:lumMod val="75000"/>
                    <a:lumOff val="25000"/>
                  </a:prstClr>
                </a:solidFill>
                <a:latin typeface="DecimaWE Rg" panose="02000000000000000000" pitchFamily="2" charset="0"/>
              </a:rPr>
              <a:t>Insufficiente informazione sulle fonti di finanziamento possibili</a:t>
            </a:r>
          </a:p>
          <a:p>
            <a:pPr marL="361950" lvl="0" algn="just">
              <a:spcBef>
                <a:spcPts val="600"/>
              </a:spcBef>
            </a:pPr>
            <a:r>
              <a:rPr lang="it-IT" dirty="0">
                <a:solidFill>
                  <a:prstClr val="black">
                    <a:lumMod val="75000"/>
                    <a:lumOff val="25000"/>
                  </a:prstClr>
                </a:solidFill>
                <a:latin typeface="DecimaWE Rg" panose="02000000000000000000" pitchFamily="2" charset="0"/>
              </a:rPr>
              <a:t>Ricorso a un modello d'impresa inappropriato </a:t>
            </a:r>
          </a:p>
          <a:p>
            <a:pPr marL="342900" lvl="0" indent="-342900" algn="just">
              <a:spcBef>
                <a:spcPts val="900"/>
              </a:spcBef>
              <a:buFontTx/>
              <a:buChar char="•"/>
            </a:pPr>
            <a:r>
              <a:rPr lang="it-IT" b="1" dirty="0">
                <a:solidFill>
                  <a:prstClr val="black"/>
                </a:solidFill>
                <a:latin typeface="DecimaWE Rg" panose="02000000000000000000" pitchFamily="2" charset="0"/>
              </a:rPr>
              <a:t>INIZIATIVE SPESSO IN FASE EMBRIONALE </a:t>
            </a:r>
          </a:p>
          <a:p>
            <a:pPr marL="361950" lvl="0" algn="just">
              <a:spcBef>
                <a:spcPts val="600"/>
              </a:spcBef>
            </a:pPr>
            <a:r>
              <a:rPr lang="it-IT" dirty="0">
                <a:solidFill>
                  <a:prstClr val="black">
                    <a:lumMod val="75000"/>
                    <a:lumOff val="25000"/>
                  </a:prstClr>
                </a:solidFill>
                <a:latin typeface="DecimaWE Rg" panose="02000000000000000000" pitchFamily="2" charset="0"/>
              </a:rPr>
              <a:t>Fondate solo su un prototipo / progetto e fortemente dipendenti dai loro prodotti o servizi "da vetrina", dal talento personale e dall'assunzione di rischi. </a:t>
            </a:r>
          </a:p>
          <a:p>
            <a:pPr marL="342900" lvl="0" indent="-342900" algn="just">
              <a:spcBef>
                <a:spcPts val="900"/>
              </a:spcBef>
              <a:buFontTx/>
              <a:buChar char="•"/>
            </a:pPr>
            <a:r>
              <a:rPr lang="it-IT" b="1" dirty="0">
                <a:solidFill>
                  <a:prstClr val="black"/>
                </a:solidFill>
                <a:latin typeface="DecimaWE Rg" panose="02000000000000000000" pitchFamily="2" charset="0"/>
              </a:rPr>
              <a:t>L’ACCESSO AL FINANZIAMENTO È LIMITATO</a:t>
            </a:r>
          </a:p>
          <a:p>
            <a:pPr marL="361950" lvl="0" algn="just">
              <a:spcBef>
                <a:spcPts val="600"/>
              </a:spcBef>
            </a:pPr>
            <a:r>
              <a:rPr lang="it-IT" dirty="0">
                <a:solidFill>
                  <a:prstClr val="black">
                    <a:lumMod val="75000"/>
                    <a:lumOff val="25000"/>
                  </a:prstClr>
                </a:solidFill>
                <a:latin typeface="DecimaWE Rg" panose="02000000000000000000" pitchFamily="2" charset="0"/>
              </a:rPr>
              <a:t>Numerose imprese soffrono di una sottocapitalizzazione cronica</a:t>
            </a:r>
          </a:p>
          <a:p>
            <a:pPr marL="361950" lvl="0" algn="just">
              <a:spcBef>
                <a:spcPts val="600"/>
              </a:spcBef>
            </a:pPr>
            <a:r>
              <a:rPr lang="it-IT" dirty="0">
                <a:solidFill>
                  <a:prstClr val="black">
                    <a:lumMod val="75000"/>
                    <a:lumOff val="25000"/>
                  </a:prstClr>
                </a:solidFill>
                <a:latin typeface="DecimaWE Rg" panose="02000000000000000000" pitchFamily="2" charset="0"/>
              </a:rPr>
              <a:t>Incontrano seri problemi per ottenere una giusta valutazione dei loro attivi immateriali, ad esempio i diritti d'autore</a:t>
            </a:r>
          </a:p>
          <a:p>
            <a:pPr marL="361950" lvl="0" algn="just">
              <a:spcBef>
                <a:spcPts val="600"/>
              </a:spcBef>
            </a:pPr>
            <a:r>
              <a:rPr lang="it-IT" dirty="0">
                <a:solidFill>
                  <a:prstClr val="black">
                    <a:lumMod val="75000"/>
                    <a:lumOff val="25000"/>
                  </a:prstClr>
                </a:solidFill>
                <a:latin typeface="DecimaWE Rg" panose="02000000000000000000" pitchFamily="2" charset="0"/>
              </a:rPr>
              <a:t>Non vedono riconosciuto il valore dei loro attivi immateriali nei bilanci patrimoniali e i loro investimenti nello sviluppo di nuovi talenti e di idee creative non corrispondono al concetto abituale di "ricerca e sviluppo".</a:t>
            </a: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
        <p:nvSpPr>
          <p:cNvPr id="10" name="CasellaDiTesto 9">
            <a:extLst>
              <a:ext uri="{FF2B5EF4-FFF2-40B4-BE49-F238E27FC236}">
                <a16:creationId xmlns:a16="http://schemas.microsoft.com/office/drawing/2014/main" id="{A61578F7-E583-8CF0-171C-35D37F65EF79}"/>
              </a:ext>
            </a:extLst>
          </p:cNvPr>
          <p:cNvSpPr txBox="1"/>
          <p:nvPr/>
        </p:nvSpPr>
        <p:spPr>
          <a:xfrm>
            <a:off x="773651" y="1502879"/>
            <a:ext cx="10644698" cy="442878"/>
          </a:xfrm>
          <a:prstGeom prst="rect">
            <a:avLst/>
          </a:prstGeom>
          <a:noFill/>
        </p:spPr>
        <p:txBody>
          <a:bodyPr wrap="square" rtlCol="0">
            <a:spAutoFit/>
          </a:bodyPr>
          <a:lstStyle/>
          <a:p>
            <a:pPr lvl="0" algn="ctr" defTabSz="457200">
              <a:lnSpc>
                <a:spcPct val="80000"/>
              </a:lnSpc>
            </a:pPr>
            <a:r>
              <a:rPr lang="it-IT" sz="2800" dirty="0" smtClean="0">
                <a:solidFill>
                  <a:prstClr val="black">
                    <a:lumMod val="75000"/>
                    <a:lumOff val="25000"/>
                  </a:prstClr>
                </a:solidFill>
                <a:latin typeface="DecimaWE Rg" panose="02000000000000000000" pitchFamily="2" charset="0"/>
                <a:cs typeface="Arial Narrow"/>
              </a:rPr>
              <a:t>DIFFICOLTA</a:t>
            </a:r>
            <a:r>
              <a:rPr lang="it-IT" sz="2800" dirty="0">
                <a:solidFill>
                  <a:prstClr val="black">
                    <a:lumMod val="75000"/>
                    <a:lumOff val="25000"/>
                  </a:prstClr>
                </a:solidFill>
                <a:latin typeface="DecimaWE Rg" panose="02000000000000000000" pitchFamily="2" charset="0"/>
                <a:cs typeface="Arial Narrow"/>
              </a:rPr>
              <a:t>’ AD ATTRARRE </a:t>
            </a:r>
            <a:r>
              <a:rPr lang="it-IT" sz="2800" dirty="0" smtClean="0">
                <a:solidFill>
                  <a:prstClr val="black">
                    <a:lumMod val="75000"/>
                    <a:lumOff val="25000"/>
                  </a:prstClr>
                </a:solidFill>
                <a:latin typeface="DecimaWE Rg" panose="02000000000000000000" pitchFamily="2" charset="0"/>
                <a:cs typeface="Arial Narrow"/>
              </a:rPr>
              <a:t>INVESTIMENTI (principali cause)</a:t>
            </a:r>
            <a:endParaRPr lang="it-IT" sz="2800" dirty="0">
              <a:solidFill>
                <a:prstClr val="black">
                  <a:lumMod val="75000"/>
                  <a:lumOff val="25000"/>
                </a:prstClr>
              </a:solidFill>
              <a:latin typeface="DecimaWE Rg" panose="02000000000000000000" pitchFamily="2" charset="0"/>
              <a:cs typeface="Arial Narrow"/>
            </a:endParaRPr>
          </a:p>
        </p:txBody>
      </p:sp>
    </p:spTree>
    <p:extLst>
      <p:ext uri="{BB962C8B-B14F-4D97-AF65-F5344CB8AC3E}">
        <p14:creationId xmlns:p14="http://schemas.microsoft.com/office/powerpoint/2010/main" val="216020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786000" y="2778577"/>
            <a:ext cx="10620000" cy="3282950"/>
          </a:xfrm>
          <a:prstGeom prst="rect">
            <a:avLst/>
          </a:prstGeom>
          <a:noFill/>
        </p:spPr>
        <p:txBody>
          <a:bodyPr wrap="square" rtlCol="0">
            <a:spAutoFit/>
          </a:bodyPr>
          <a:lstStyle/>
          <a:p>
            <a:pPr lvl="0" algn="just">
              <a:spcBef>
                <a:spcPts val="1200"/>
              </a:spcBef>
              <a:spcAft>
                <a:spcPts val="1200"/>
              </a:spcAft>
            </a:pPr>
            <a:r>
              <a:rPr lang="it-IT" sz="2600" dirty="0" smtClean="0">
                <a:solidFill>
                  <a:prstClr val="black">
                    <a:lumMod val="75000"/>
                    <a:lumOff val="25000"/>
                  </a:prstClr>
                </a:solidFill>
                <a:latin typeface="DecimaWE Rg" panose="02000000000000000000" pitchFamily="2" charset="0"/>
              </a:rPr>
              <a:t>FINALITÀ: concessione di </a:t>
            </a:r>
            <a:r>
              <a:rPr lang="it-IT" sz="2600" b="1" dirty="0" smtClean="0">
                <a:solidFill>
                  <a:prstClr val="black">
                    <a:lumMod val="75000"/>
                    <a:lumOff val="25000"/>
                  </a:prstClr>
                </a:solidFill>
                <a:latin typeface="DecimaWE Rg" panose="02000000000000000000" pitchFamily="2" charset="0"/>
              </a:rPr>
              <a:t>sovvenzioni a fondo perduto </a:t>
            </a:r>
            <a:r>
              <a:rPr lang="it-IT" sz="2600" dirty="0" smtClean="0">
                <a:solidFill>
                  <a:prstClr val="black">
                    <a:lumMod val="75000"/>
                    <a:lumOff val="25000"/>
                  </a:prstClr>
                </a:solidFill>
                <a:latin typeface="DecimaWE Rg" panose="02000000000000000000" pitchFamily="2" charset="0"/>
              </a:rPr>
              <a:t>finalizzate a cofinanziare investimenti produttivi funzionali allo sviluppo di un prodotto/processo/servizio innovativo/originale nei settori della cultura e della creatività.</a:t>
            </a:r>
            <a:endParaRPr lang="it-IT" sz="2600" dirty="0">
              <a:solidFill>
                <a:prstClr val="black">
                  <a:lumMod val="75000"/>
                  <a:lumOff val="25000"/>
                </a:prstClr>
              </a:solidFill>
              <a:latin typeface="DecimaWE Rg" panose="02000000000000000000" pitchFamily="2" charset="0"/>
            </a:endParaRPr>
          </a:p>
          <a:p>
            <a:pPr lvl="0" algn="just">
              <a:spcBef>
                <a:spcPts val="600"/>
              </a:spcBef>
            </a:pPr>
            <a:r>
              <a:rPr lang="it-IT" sz="2600" dirty="0" smtClean="0">
                <a:solidFill>
                  <a:prstClr val="black">
                    <a:lumMod val="75000"/>
                    <a:lumOff val="25000"/>
                  </a:prstClr>
                </a:solidFill>
                <a:latin typeface="DecimaWE Rg" panose="02000000000000000000" pitchFamily="2" charset="0"/>
              </a:rPr>
              <a:t>DOTAZIONE FINANZIARIA COMPLESSIVA: </a:t>
            </a:r>
            <a:r>
              <a:rPr lang="it-IT" sz="2600" b="1" dirty="0" smtClean="0">
                <a:solidFill>
                  <a:prstClr val="black">
                    <a:lumMod val="75000"/>
                    <a:lumOff val="25000"/>
                  </a:prstClr>
                </a:solidFill>
                <a:latin typeface="DecimaWE Rg" panose="02000000000000000000" pitchFamily="2" charset="0"/>
              </a:rPr>
              <a:t>euro 1.910.000,00</a:t>
            </a:r>
            <a:r>
              <a:rPr lang="it-IT" sz="2600" dirty="0">
                <a:solidFill>
                  <a:prstClr val="black">
                    <a:lumMod val="75000"/>
                    <a:lumOff val="25000"/>
                  </a:prstClr>
                </a:solidFill>
                <a:latin typeface="DecimaWE Rg" panose="02000000000000000000" pitchFamily="2" charset="0"/>
              </a:rPr>
              <a:t> </a:t>
            </a:r>
            <a:r>
              <a:rPr lang="it-IT" sz="2600" dirty="0" smtClean="0">
                <a:solidFill>
                  <a:prstClr val="black">
                    <a:lumMod val="75000"/>
                    <a:lumOff val="25000"/>
                  </a:prstClr>
                </a:solidFill>
                <a:latin typeface="DecimaWE Rg" panose="02000000000000000000" pitchFamily="2" charset="0"/>
              </a:rPr>
              <a:t>(risorse eventualmente integrabili con Delibera della Giunta regionale di aggiornamento e revisione del Piano finanziario del Programma).</a:t>
            </a:r>
          </a:p>
          <a:p>
            <a:pPr lvl="0">
              <a:spcBef>
                <a:spcPts val="600"/>
              </a:spcBef>
            </a:pPr>
            <a:endParaRPr lang="it-IT" sz="1400" dirty="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
        <p:nvSpPr>
          <p:cNvPr id="10" name="CasellaDiTesto 9">
            <a:extLst>
              <a:ext uri="{FF2B5EF4-FFF2-40B4-BE49-F238E27FC236}">
                <a16:creationId xmlns:a16="http://schemas.microsoft.com/office/drawing/2014/main" id="{A61578F7-E583-8CF0-171C-35D37F65EF79}"/>
              </a:ext>
            </a:extLst>
          </p:cNvPr>
          <p:cNvSpPr txBox="1"/>
          <p:nvPr/>
        </p:nvSpPr>
        <p:spPr>
          <a:xfrm>
            <a:off x="753986" y="1732279"/>
            <a:ext cx="10644698" cy="787588"/>
          </a:xfrm>
          <a:prstGeom prst="rect">
            <a:avLst/>
          </a:prstGeom>
          <a:solidFill>
            <a:srgbClr val="68EE32"/>
          </a:solidFill>
        </p:spPr>
        <p:txBody>
          <a:bodyPr wrap="square" rtlCol="0">
            <a:spAutoFit/>
          </a:bodyPr>
          <a:lstStyle/>
          <a:p>
            <a:pPr lvl="0" algn="ctr" defTabSz="457200">
              <a:lnSpc>
                <a:spcPct val="80000"/>
              </a:lnSpc>
            </a:pPr>
            <a:r>
              <a:rPr lang="it-IT" sz="2800" b="1" dirty="0" smtClean="0">
                <a:solidFill>
                  <a:prstClr val="black">
                    <a:lumMod val="75000"/>
                    <a:lumOff val="25000"/>
                  </a:prstClr>
                </a:solidFill>
                <a:latin typeface="DecimaWE Rg" panose="02000000000000000000" pitchFamily="2" charset="0"/>
                <a:cs typeface="Arial Narrow"/>
              </a:rPr>
              <a:t>PR FESR FVG 2021 2027</a:t>
            </a:r>
          </a:p>
          <a:p>
            <a:pPr lvl="0" algn="ctr" defTabSz="457200">
              <a:lnSpc>
                <a:spcPct val="80000"/>
              </a:lnSpc>
            </a:pPr>
            <a:r>
              <a:rPr lang="it-IT" sz="2800" b="1" dirty="0" smtClean="0">
                <a:solidFill>
                  <a:prstClr val="black">
                    <a:lumMod val="75000"/>
                    <a:lumOff val="25000"/>
                  </a:prstClr>
                </a:solidFill>
                <a:latin typeface="DecimaWE Rg" panose="02000000000000000000" pitchFamily="2" charset="0"/>
                <a:cs typeface="Arial Narrow"/>
              </a:rPr>
              <a:t>Bando a3.4.2 Interventi a sostegno delle Imprese Culturali e Creative</a:t>
            </a:r>
            <a:endParaRPr lang="it-IT" sz="2800" b="1" dirty="0">
              <a:solidFill>
                <a:prstClr val="black">
                  <a:lumMod val="75000"/>
                  <a:lumOff val="25000"/>
                </a:prstClr>
              </a:solidFill>
              <a:latin typeface="DecimaWE Rg" panose="02000000000000000000" pitchFamily="2" charset="0"/>
              <a:cs typeface="Arial Narrow"/>
            </a:endParaRPr>
          </a:p>
        </p:txBody>
      </p:sp>
    </p:spTree>
    <p:extLst>
      <p:ext uri="{BB962C8B-B14F-4D97-AF65-F5344CB8AC3E}">
        <p14:creationId xmlns:p14="http://schemas.microsoft.com/office/powerpoint/2010/main" val="329240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89999" y="1495708"/>
            <a:ext cx="10412001" cy="4893647"/>
          </a:xfrm>
          <a:prstGeom prst="rect">
            <a:avLst/>
          </a:prstGeom>
          <a:noFill/>
        </p:spPr>
        <p:txBody>
          <a:bodyPr wrap="square" rtlCol="0">
            <a:spAutoFit/>
          </a:bodyPr>
          <a:lstStyle/>
          <a:p>
            <a:pPr lvl="0" algn="ctr">
              <a:spcBef>
                <a:spcPts val="600"/>
              </a:spcBef>
            </a:pPr>
            <a:r>
              <a:rPr lang="it-IT" sz="3800" b="1" dirty="0" smtClean="0">
                <a:solidFill>
                  <a:srgbClr val="0070C0"/>
                </a:solidFill>
                <a:latin typeface="DecimaWE Rg" panose="02000000000000000000" pitchFamily="2" charset="0"/>
              </a:rPr>
              <a:t>BENEFICIARI</a:t>
            </a:r>
          </a:p>
          <a:p>
            <a:pPr lvl="0" algn="just">
              <a:spcBef>
                <a:spcPts val="1200"/>
              </a:spcBef>
              <a:spcAft>
                <a:spcPts val="1200"/>
              </a:spcAft>
            </a:pPr>
            <a:r>
              <a:rPr lang="it-IT" sz="3000" dirty="0" smtClean="0">
                <a:solidFill>
                  <a:prstClr val="black">
                    <a:lumMod val="75000"/>
                    <a:lumOff val="25000"/>
                  </a:prstClr>
                </a:solidFill>
                <a:latin typeface="DecimaWE Rg" panose="02000000000000000000" pitchFamily="2" charset="0"/>
              </a:rPr>
              <a:t>Possono beneficiare delle sovvenzioni le </a:t>
            </a:r>
            <a:r>
              <a:rPr lang="it-IT" sz="3000" b="1" dirty="0" smtClean="0">
                <a:solidFill>
                  <a:prstClr val="black">
                    <a:lumMod val="75000"/>
                    <a:lumOff val="25000"/>
                  </a:prstClr>
                </a:solidFill>
                <a:latin typeface="DecimaWE Rg" panose="02000000000000000000" pitchFamily="2" charset="0"/>
              </a:rPr>
              <a:t>(PMI) Micro, Piccole e Medie Imprese Culturali e Creative (ICC)</a:t>
            </a:r>
            <a:r>
              <a:rPr lang="it-IT" sz="3000" dirty="0" smtClean="0">
                <a:solidFill>
                  <a:prstClr val="black">
                    <a:lumMod val="75000"/>
                    <a:lumOff val="25000"/>
                  </a:prstClr>
                </a:solidFill>
                <a:latin typeface="DecimaWE Rg" panose="02000000000000000000" pitchFamily="2" charset="0"/>
              </a:rPr>
              <a:t>. </a:t>
            </a:r>
          </a:p>
          <a:p>
            <a:pPr lvl="0" algn="just">
              <a:spcBef>
                <a:spcPts val="1200"/>
              </a:spcBef>
              <a:spcAft>
                <a:spcPts val="1200"/>
              </a:spcAft>
            </a:pPr>
            <a:r>
              <a:rPr lang="it-IT" sz="3000" dirty="0" smtClean="0">
                <a:solidFill>
                  <a:prstClr val="black">
                    <a:lumMod val="75000"/>
                    <a:lumOff val="25000"/>
                  </a:prstClr>
                </a:solidFill>
                <a:latin typeface="DecimaWE Rg" panose="02000000000000000000" pitchFamily="2" charset="0"/>
              </a:rPr>
              <a:t>Ciascun candidato beneficiario può presentare un solo progetto.</a:t>
            </a:r>
          </a:p>
          <a:p>
            <a:pPr lvl="0" algn="just">
              <a:spcBef>
                <a:spcPts val="1200"/>
              </a:spcBef>
              <a:spcAft>
                <a:spcPts val="1200"/>
              </a:spcAft>
            </a:pPr>
            <a:r>
              <a:rPr lang="it-IT" sz="3000" dirty="0" smtClean="0">
                <a:solidFill>
                  <a:prstClr val="black">
                    <a:lumMod val="75000"/>
                    <a:lumOff val="25000"/>
                  </a:prstClr>
                </a:solidFill>
                <a:latin typeface="DecimaWE Rg" panose="02000000000000000000" pitchFamily="2" charset="0"/>
              </a:rPr>
              <a:t>Qualora il medesimo soggetto presenti più domande di sovvenzione verrà sottoposto a selezione il progetto riferito all’ultima domanda validamente presentata.</a:t>
            </a:r>
          </a:p>
          <a:p>
            <a:pPr marL="285750" lvl="0" indent="-285750" algn="just">
              <a:spcBef>
                <a:spcPts val="600"/>
              </a:spcBef>
              <a:buFontTx/>
              <a:buChar char="-"/>
            </a:pPr>
            <a:endParaRPr lang="it-IT" sz="800" dirty="0" smtClean="0">
              <a:solidFill>
                <a:prstClr val="black">
                  <a:lumMod val="75000"/>
                  <a:lumOff val="25000"/>
                </a:prstClr>
              </a:solidFill>
              <a:latin typeface="DecimaWE Rg" panose="02000000000000000000" pitchFamily="2" charset="0"/>
            </a:endParaRPr>
          </a:p>
          <a:p>
            <a:pPr lvl="0">
              <a:spcBef>
                <a:spcPts val="600"/>
              </a:spcBef>
            </a:pPr>
            <a:endParaRPr lang="it-IT" sz="14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424890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89999" y="1477102"/>
            <a:ext cx="10412001" cy="4985980"/>
          </a:xfrm>
          <a:prstGeom prst="rect">
            <a:avLst/>
          </a:prstGeom>
          <a:noFill/>
        </p:spPr>
        <p:txBody>
          <a:bodyPr wrap="square" rtlCol="0">
            <a:spAutoFit/>
          </a:bodyPr>
          <a:lstStyle/>
          <a:p>
            <a:pPr lvl="0" algn="ctr">
              <a:spcBef>
                <a:spcPts val="600"/>
              </a:spcBef>
            </a:pPr>
            <a:r>
              <a:rPr lang="it-IT" sz="3800" b="1" dirty="0" smtClean="0">
                <a:solidFill>
                  <a:srgbClr val="FF0000"/>
                </a:solidFill>
                <a:latin typeface="DecimaWE Rg" panose="02000000000000000000" pitchFamily="2" charset="0"/>
              </a:rPr>
              <a:t>SOGGETTI ESCLUSI</a:t>
            </a:r>
          </a:p>
          <a:p>
            <a:pPr lvl="0" algn="just"/>
            <a:endParaRPr lang="it-IT" sz="1000" dirty="0" smtClean="0">
              <a:solidFill>
                <a:prstClr val="black">
                  <a:lumMod val="75000"/>
                  <a:lumOff val="25000"/>
                </a:prstClr>
              </a:solidFill>
              <a:latin typeface="DecimaWE Rg" panose="02000000000000000000" pitchFamily="2" charset="0"/>
            </a:endParaRP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Associazioni, fondazioni, comitati</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Incubatori certificati</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Reti d’impresa</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Consorzi</a:t>
            </a:r>
            <a:endParaRPr lang="it-IT" sz="3000" dirty="0">
              <a:solidFill>
                <a:prstClr val="black">
                  <a:lumMod val="75000"/>
                  <a:lumOff val="25000"/>
                </a:prstClr>
              </a:solidFill>
              <a:latin typeface="DecimaWE Rg" panose="02000000000000000000" pitchFamily="2" charset="0"/>
            </a:endParaRP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Liberi professionisti (anche in forma associata)</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Lavoratori autonomi</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Lavoratori dipendenti</a:t>
            </a:r>
          </a:p>
          <a:p>
            <a:pPr marL="1371600" lvl="2" indent="-457200" algn="just">
              <a:buFontTx/>
              <a:buChar char="-"/>
            </a:pPr>
            <a:r>
              <a:rPr lang="it-IT" sz="3000" dirty="0" smtClean="0">
                <a:solidFill>
                  <a:prstClr val="black">
                    <a:lumMod val="75000"/>
                    <a:lumOff val="25000"/>
                  </a:prstClr>
                </a:solidFill>
                <a:latin typeface="DecimaWE Rg" panose="02000000000000000000" pitchFamily="2" charset="0"/>
              </a:rPr>
              <a:t>Persone fisiche</a:t>
            </a:r>
          </a:p>
          <a:p>
            <a:pPr lvl="0" algn="just"/>
            <a:endParaRPr lang="it-IT" sz="30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323510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34EC5A2-C60B-F907-3FB4-9055D985D73C}"/>
              </a:ext>
            </a:extLst>
          </p:cNvPr>
          <p:cNvPicPr>
            <a:picLocks noChangeAspect="1"/>
          </p:cNvPicPr>
          <p:nvPr/>
        </p:nvPicPr>
        <p:blipFill>
          <a:blip r:embed="rId3"/>
          <a:stretch>
            <a:fillRect/>
          </a:stretch>
        </p:blipFill>
        <p:spPr>
          <a:xfrm>
            <a:off x="10139135" y="1327626"/>
            <a:ext cx="1334408" cy="1450951"/>
          </a:xfrm>
          <a:prstGeom prst="rect">
            <a:avLst/>
          </a:prstGeom>
        </p:spPr>
      </p:pic>
      <p:sp>
        <p:nvSpPr>
          <p:cNvPr id="18" name="Rettangolo 17">
            <a:extLst>
              <a:ext uri="{FF2B5EF4-FFF2-40B4-BE49-F238E27FC236}">
                <a16:creationId xmlns:a16="http://schemas.microsoft.com/office/drawing/2014/main" id="{822EBD64-2A97-C5F7-5ABE-4562F307CC41}"/>
              </a:ext>
            </a:extLst>
          </p:cNvPr>
          <p:cNvSpPr/>
          <p:nvPr/>
        </p:nvSpPr>
        <p:spPr>
          <a:xfrm>
            <a:off x="0" y="6235700"/>
            <a:ext cx="12192000" cy="62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Rettangolo 16">
            <a:extLst>
              <a:ext uri="{FF2B5EF4-FFF2-40B4-BE49-F238E27FC236}">
                <a16:creationId xmlns:a16="http://schemas.microsoft.com/office/drawing/2014/main" id="{6C34A4F5-C28B-64E7-D825-75CB71536F96}"/>
              </a:ext>
            </a:extLst>
          </p:cNvPr>
          <p:cNvSpPr/>
          <p:nvPr/>
        </p:nvSpPr>
        <p:spPr>
          <a:xfrm>
            <a:off x="0" y="0"/>
            <a:ext cx="12192000" cy="1099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a:extLst>
              <a:ext uri="{FF2B5EF4-FFF2-40B4-BE49-F238E27FC236}">
                <a16:creationId xmlns:a16="http://schemas.microsoft.com/office/drawing/2014/main" id="{F35AF778-9790-5AF6-61D6-0441C12BEA0E}"/>
              </a:ext>
            </a:extLst>
          </p:cNvPr>
          <p:cNvPicPr>
            <a:picLocks noChangeAspect="1"/>
          </p:cNvPicPr>
          <p:nvPr/>
        </p:nvPicPr>
        <p:blipFill>
          <a:blip r:embed="rId4"/>
          <a:stretch>
            <a:fillRect/>
          </a:stretch>
        </p:blipFill>
        <p:spPr>
          <a:xfrm>
            <a:off x="0" y="1077351"/>
            <a:ext cx="12192000" cy="109101"/>
          </a:xfrm>
          <a:prstGeom prst="rect">
            <a:avLst/>
          </a:prstGeom>
        </p:spPr>
      </p:pic>
      <p:sp>
        <p:nvSpPr>
          <p:cNvPr id="4" name="CasellaDiTesto 3">
            <a:extLst>
              <a:ext uri="{FF2B5EF4-FFF2-40B4-BE49-F238E27FC236}">
                <a16:creationId xmlns:a16="http://schemas.microsoft.com/office/drawing/2014/main" id="{92306EEB-4C14-E803-F01A-C0E335128E47}"/>
              </a:ext>
            </a:extLst>
          </p:cNvPr>
          <p:cNvSpPr txBox="1"/>
          <p:nvPr/>
        </p:nvSpPr>
        <p:spPr>
          <a:xfrm>
            <a:off x="889999" y="1483926"/>
            <a:ext cx="10412001" cy="5047536"/>
          </a:xfrm>
          <a:prstGeom prst="rect">
            <a:avLst/>
          </a:prstGeom>
          <a:noFill/>
        </p:spPr>
        <p:txBody>
          <a:bodyPr wrap="square" rtlCol="0">
            <a:spAutoFit/>
          </a:bodyPr>
          <a:lstStyle/>
          <a:p>
            <a:pPr lvl="0" algn="ctr">
              <a:spcBef>
                <a:spcPts val="600"/>
              </a:spcBef>
            </a:pPr>
            <a:r>
              <a:rPr lang="it-IT" sz="3800" b="1" dirty="0" smtClean="0">
                <a:solidFill>
                  <a:srgbClr val="4FE53B"/>
                </a:solidFill>
                <a:latin typeface="DecimaWE Rg" panose="02000000000000000000" pitchFamily="2" charset="0"/>
              </a:rPr>
              <a:t>PROGETTI AMMISSIBILI</a:t>
            </a:r>
          </a:p>
          <a:p>
            <a:pPr lvl="0" algn="just">
              <a:spcBef>
                <a:spcPts val="1200"/>
              </a:spcBef>
              <a:spcAft>
                <a:spcPts val="600"/>
              </a:spcAft>
            </a:pPr>
            <a:r>
              <a:rPr lang="it-IT" sz="3200" dirty="0" smtClean="0">
                <a:latin typeface="DecimaWE Rg" panose="02000000000000000000" pitchFamily="2" charset="0"/>
              </a:rPr>
              <a:t>Sono ammissibili i progetti consistenti in un </a:t>
            </a:r>
            <a:r>
              <a:rPr lang="it-IT" sz="3200" b="1" dirty="0" smtClean="0">
                <a:latin typeface="DecimaWE Rg" panose="02000000000000000000" pitchFamily="2" charset="0"/>
              </a:rPr>
              <a:t>piano di investimenti produttivi</a:t>
            </a:r>
            <a:r>
              <a:rPr lang="it-IT" sz="3200" dirty="0" smtClean="0">
                <a:latin typeface="DecimaWE Rg" panose="02000000000000000000" pitchFamily="2" charset="0"/>
              </a:rPr>
              <a:t> avente ad oggetto l’acquisizione di beni e/o servizi funzionali allo </a:t>
            </a:r>
            <a:r>
              <a:rPr lang="it-IT" sz="3200" b="1" dirty="0" smtClean="0">
                <a:latin typeface="DecimaWE Rg" panose="02000000000000000000" pitchFamily="2" charset="0"/>
              </a:rPr>
              <a:t>sviluppo di un prodotto/processo/servizio innovativo/originale nei settori della cultura e della creatività</a:t>
            </a:r>
            <a:r>
              <a:rPr lang="it-IT" sz="3200" dirty="0" smtClean="0">
                <a:latin typeface="DecimaWE Rg" panose="02000000000000000000" pitchFamily="2" charset="0"/>
              </a:rPr>
              <a:t>.</a:t>
            </a:r>
          </a:p>
          <a:p>
            <a:pPr lvl="0" algn="just">
              <a:spcBef>
                <a:spcPts val="1200"/>
              </a:spcBef>
              <a:spcAft>
                <a:spcPts val="600"/>
              </a:spcAft>
            </a:pPr>
            <a:r>
              <a:rPr lang="it-IT" sz="3200" dirty="0" smtClean="0">
                <a:latin typeface="DecimaWE Rg" panose="02000000000000000000" pitchFamily="2" charset="0"/>
              </a:rPr>
              <a:t>Non sono ammissibili progetti consistenti nella realizzazione di singoli eventi culturali, manifestazioni e spettacoli.</a:t>
            </a:r>
          </a:p>
          <a:p>
            <a:pPr lvl="0" algn="just"/>
            <a:endParaRPr lang="it-IT" sz="3000" dirty="0">
              <a:solidFill>
                <a:prstClr val="black">
                  <a:lumMod val="75000"/>
                  <a:lumOff val="25000"/>
                </a:prstClr>
              </a:solidFill>
              <a:latin typeface="DecimaWE Rg" panose="02000000000000000000" pitchFamily="2" charset="0"/>
            </a:endParaRPr>
          </a:p>
        </p:txBody>
      </p:sp>
      <p:pic>
        <p:nvPicPr>
          <p:cNvPr id="6" name="Immagine 5">
            <a:extLst>
              <a:ext uri="{FF2B5EF4-FFF2-40B4-BE49-F238E27FC236}">
                <a16:creationId xmlns:a16="http://schemas.microsoft.com/office/drawing/2014/main" id="{4530F8C7-2DE3-43C6-FCBB-57A8FF43ED8D}"/>
              </a:ext>
            </a:extLst>
          </p:cNvPr>
          <p:cNvPicPr>
            <a:picLocks noChangeAspect="1"/>
          </p:cNvPicPr>
          <p:nvPr/>
        </p:nvPicPr>
        <p:blipFill>
          <a:blip r:embed="rId5"/>
          <a:stretch>
            <a:fillRect/>
          </a:stretch>
        </p:blipFill>
        <p:spPr>
          <a:xfrm>
            <a:off x="451474" y="260119"/>
            <a:ext cx="11289052" cy="624346"/>
          </a:xfrm>
          <a:prstGeom prst="rect">
            <a:avLst/>
          </a:prstGeom>
        </p:spPr>
      </p:pic>
      <p:pic>
        <p:nvPicPr>
          <p:cNvPr id="5" name="Immagine 4">
            <a:extLst>
              <a:ext uri="{FF2B5EF4-FFF2-40B4-BE49-F238E27FC236}">
                <a16:creationId xmlns:a16="http://schemas.microsoft.com/office/drawing/2014/main" id="{4E89A4D0-EA8B-1173-9726-FB3C21C1665E}"/>
              </a:ext>
            </a:extLst>
          </p:cNvPr>
          <p:cNvPicPr>
            <a:picLocks noChangeAspect="1"/>
          </p:cNvPicPr>
          <p:nvPr/>
        </p:nvPicPr>
        <p:blipFill>
          <a:blip r:embed="rId6"/>
          <a:stretch>
            <a:fillRect/>
          </a:stretch>
        </p:blipFill>
        <p:spPr>
          <a:xfrm>
            <a:off x="0" y="6173166"/>
            <a:ext cx="12192000" cy="109101"/>
          </a:xfrm>
          <a:prstGeom prst="rect">
            <a:avLst/>
          </a:prstGeom>
        </p:spPr>
      </p:pic>
    </p:spTree>
    <p:extLst>
      <p:ext uri="{BB962C8B-B14F-4D97-AF65-F5344CB8AC3E}">
        <p14:creationId xmlns:p14="http://schemas.microsoft.com/office/powerpoint/2010/main" val="8189454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1181</TotalTime>
  <Words>2024</Words>
  <Application>Microsoft Office PowerPoint</Application>
  <PresentationFormat>Widescreen</PresentationFormat>
  <Paragraphs>180</Paragraphs>
  <Slides>24</Slides>
  <Notes>24</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24</vt:i4>
      </vt:variant>
    </vt:vector>
  </HeadingPairs>
  <TitlesOfParts>
    <vt:vector size="35" baseType="lpstr">
      <vt:lpstr>Arial</vt:lpstr>
      <vt:lpstr>Arial Narrow</vt:lpstr>
      <vt:lpstr>Calibri</vt:lpstr>
      <vt:lpstr>Calibri Light</vt:lpstr>
      <vt:lpstr>DecimaWE Rg</vt:lpstr>
      <vt:lpstr>DecimaWE-Regular</vt:lpstr>
      <vt:lpstr>DejaVuLGCSans</vt:lpstr>
      <vt:lpstr>DejaVuLGCSans-Bold</vt:lpstr>
      <vt:lpstr>Symbol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Benedetta Villa (DLVBBDO)</dc:creator>
  <cp:lastModifiedBy>Sollero Isabella</cp:lastModifiedBy>
  <cp:revision>154</cp:revision>
  <dcterms:created xsi:type="dcterms:W3CDTF">2022-11-10T17:32:39Z</dcterms:created>
  <dcterms:modified xsi:type="dcterms:W3CDTF">2023-06-12T13:53:06Z</dcterms:modified>
</cp:coreProperties>
</file>