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6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5" r:id="rId10"/>
    <p:sldId id="270" r:id="rId11"/>
    <p:sldId id="271" r:id="rId12"/>
    <p:sldId id="272" r:id="rId13"/>
    <p:sldId id="273" r:id="rId14"/>
    <p:sldId id="274" r:id="rId15"/>
    <p:sldId id="265" r:id="rId16"/>
    <p:sldId id="266" r:id="rId17"/>
    <p:sldId id="267" r:id="rId18"/>
    <p:sldId id="268" r:id="rId1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Stile con tema 1 - Colore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 showComments="0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-360" y="-11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8" Type="http://schemas.openxmlformats.org/officeDocument/2006/relationships/slide" Target="slides/slide7.xml"/><Relationship Id="rId26" Type="http://schemas.openxmlformats.org/officeDocument/2006/relationships/customXml" Target="../customXml/item1.xml"/><Relationship Id="rId21" Type="http://schemas.openxmlformats.org/officeDocument/2006/relationships/printerSettings" Target="printerSettings/printerSettings1.bin"/><Relationship Id="rId3" Type="http://schemas.openxmlformats.org/officeDocument/2006/relationships/slide" Target="slides/slide2.xml"/><Relationship Id="rId25" Type="http://schemas.openxmlformats.org/officeDocument/2006/relationships/tableStyles" Target="tableStyle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7" Type="http://schemas.openxmlformats.org/officeDocument/2006/relationships/slide" Target="slides/slide6.xml"/><Relationship Id="rId20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2" Type="http://schemas.openxmlformats.org/officeDocument/2006/relationships/slide" Target="slides/slide1.xml"/><Relationship Id="rId24" Type="http://schemas.openxmlformats.org/officeDocument/2006/relationships/theme" Target="theme/theme1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viewProps" Target="viewProps.xml"/><Relationship Id="rId15" Type="http://schemas.openxmlformats.org/officeDocument/2006/relationships/slide" Target="slides/slide14.xml"/><Relationship Id="rId5" Type="http://schemas.openxmlformats.org/officeDocument/2006/relationships/slide" Target="slides/slide4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9" Type="http://schemas.openxmlformats.org/officeDocument/2006/relationships/slide" Target="slides/slide8.xml"/><Relationship Id="rId22" Type="http://schemas.openxmlformats.org/officeDocument/2006/relationships/presProps" Target="presProps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74787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1" name="Google Shape;20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it-IT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0331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997440"/>
          </a:xfrm>
          <a:prstGeom prst="rect">
            <a:avLst/>
          </a:prstGeom>
          <a:solidFill>
            <a:schemeClr val="accent5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fr-FR" sz="3200" b="1" kern="1200" dirty="0">
              <a:solidFill>
                <a:schemeClr val="bg1"/>
              </a:solidFill>
              <a:latin typeface="Agency FB" panose="020B0503020202020204" pitchFamily="34" charset="0"/>
              <a:ea typeface="+mj-ea"/>
              <a:cs typeface="+mj-cs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43D5-F665-4419-B092-6832E2374E5D}" type="datetimeFigureOut">
              <a:rPr lang="fr-FR" smtClean="0"/>
              <a:t>24/09/19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372393" y="6407681"/>
            <a:ext cx="2743200" cy="365125"/>
          </a:xfrm>
        </p:spPr>
        <p:txBody>
          <a:bodyPr/>
          <a:lstStyle/>
          <a:p>
            <a:fld id="{6F5B54F8-2A8A-4D90-A82B-1F100662B605}" type="slidenum">
              <a:rPr lang="fr-FR" smtClean="0"/>
              <a:t>‹n.›</a:t>
            </a:fld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266" y="-42532"/>
            <a:ext cx="1653734" cy="84995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0538267" y="696446"/>
            <a:ext cx="1653734" cy="35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24746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997440"/>
          </a:xfrm>
          <a:prstGeom prst="rect">
            <a:avLst/>
          </a:prstGeom>
          <a:solidFill>
            <a:schemeClr val="accent5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fr-FR" sz="3200" b="1" kern="1200" dirty="0">
              <a:solidFill>
                <a:schemeClr val="bg1"/>
              </a:solidFill>
              <a:latin typeface="Agency FB" panose="020B0503020202020204" pitchFamily="34" charset="0"/>
              <a:ea typeface="+mj-ea"/>
              <a:cs typeface="+mj-cs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43D5-F665-4419-B092-6832E2374E5D}" type="datetimeFigureOut">
              <a:rPr lang="fr-FR" smtClean="0"/>
              <a:t>24/09/19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372393" y="6407681"/>
            <a:ext cx="2743200" cy="365125"/>
          </a:xfrm>
        </p:spPr>
        <p:txBody>
          <a:bodyPr/>
          <a:lstStyle/>
          <a:p>
            <a:fld id="{6F5B54F8-2A8A-4D90-A82B-1F100662B605}" type="slidenum">
              <a:rPr lang="fr-FR" smtClean="0"/>
              <a:t>‹n.›</a:t>
            </a:fld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266" y="-42532"/>
            <a:ext cx="1653734" cy="84995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0538267" y="696446"/>
            <a:ext cx="1653734" cy="35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24746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997440"/>
          </a:xfrm>
          <a:prstGeom prst="rect">
            <a:avLst/>
          </a:prstGeom>
          <a:solidFill>
            <a:schemeClr val="accent5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fr-FR" sz="3200" b="1" kern="1200" dirty="0">
              <a:solidFill>
                <a:schemeClr val="bg1"/>
              </a:solidFill>
              <a:latin typeface="Agency FB" panose="020B0503020202020204" pitchFamily="34" charset="0"/>
              <a:ea typeface="+mj-ea"/>
              <a:cs typeface="+mj-cs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43D5-F665-4419-B092-6832E2374E5D}" type="datetimeFigureOut">
              <a:rPr lang="fr-FR" smtClean="0"/>
              <a:t>24/09/19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372393" y="6407681"/>
            <a:ext cx="2743200" cy="365125"/>
          </a:xfrm>
        </p:spPr>
        <p:txBody>
          <a:bodyPr/>
          <a:lstStyle/>
          <a:p>
            <a:fld id="{6F5B54F8-2A8A-4D90-A82B-1F100662B605}" type="slidenum">
              <a:rPr lang="fr-FR" smtClean="0"/>
              <a:t>‹n.›</a:t>
            </a:fld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266" y="-42532"/>
            <a:ext cx="1653734" cy="84995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0538267" y="696446"/>
            <a:ext cx="1653734" cy="35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24746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997440"/>
          </a:xfrm>
          <a:prstGeom prst="rect">
            <a:avLst/>
          </a:prstGeom>
          <a:solidFill>
            <a:schemeClr val="accent5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fr-FR" sz="3200" b="1" kern="1200" dirty="0">
              <a:solidFill>
                <a:schemeClr val="bg1"/>
              </a:solidFill>
              <a:latin typeface="Agency FB" panose="020B0503020202020204" pitchFamily="34" charset="0"/>
              <a:ea typeface="+mj-ea"/>
              <a:cs typeface="+mj-cs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43D5-F665-4419-B092-6832E2374E5D}" type="datetimeFigureOut">
              <a:rPr lang="fr-FR" smtClean="0"/>
              <a:t>24/09/19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372393" y="6407681"/>
            <a:ext cx="2743200" cy="365125"/>
          </a:xfrm>
        </p:spPr>
        <p:txBody>
          <a:bodyPr/>
          <a:lstStyle/>
          <a:p>
            <a:fld id="{6F5B54F8-2A8A-4D90-A82B-1F100662B605}" type="slidenum">
              <a:rPr lang="fr-FR" smtClean="0"/>
              <a:t>‹n.›</a:t>
            </a:fld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266" y="-42532"/>
            <a:ext cx="1653734" cy="84995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0538267" y="696446"/>
            <a:ext cx="1653734" cy="35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24746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997440"/>
          </a:xfrm>
          <a:prstGeom prst="rect">
            <a:avLst/>
          </a:prstGeom>
          <a:solidFill>
            <a:schemeClr val="accent5">
              <a:lumMod val="75000"/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fr-FR" sz="3200" b="1" kern="1200" dirty="0">
              <a:solidFill>
                <a:schemeClr val="bg1"/>
              </a:solidFill>
              <a:latin typeface="Agency FB" panose="020B0503020202020204" pitchFamily="34" charset="0"/>
              <a:ea typeface="+mj-ea"/>
              <a:cs typeface="+mj-cs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343D5-F665-4419-B092-6832E2374E5D}" type="datetimeFigureOut">
              <a:rPr lang="fr-FR" smtClean="0"/>
              <a:t>24/09/19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9372393" y="6407681"/>
            <a:ext cx="2743200" cy="365125"/>
          </a:xfrm>
        </p:spPr>
        <p:txBody>
          <a:bodyPr/>
          <a:lstStyle/>
          <a:p>
            <a:fld id="{6F5B54F8-2A8A-4D90-A82B-1F100662B605}" type="slidenum">
              <a:rPr lang="fr-FR" smtClean="0"/>
              <a:t>‹n.›</a:t>
            </a:fld>
            <a:endParaRPr lang="fr-FR" dirty="0"/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266" y="-42532"/>
            <a:ext cx="1653734" cy="84995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 userDrawn="1"/>
        </p:nvPicPr>
        <p:blipFill>
          <a:blip/>
          <a:stretch>
            <a:fillRect/>
          </a:stretch>
        </p:blipFill>
        <p:spPr>
          <a:xfrm>
            <a:off x="10538267" y="696446"/>
            <a:ext cx="1653734" cy="35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24746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>
  <p:cSld name="Titre et contenu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0"/>
            <a:ext cx="12192000" cy="997440"/>
          </a:xfrm>
          <a:prstGeom prst="rect">
            <a:avLst/>
          </a:prstGeom>
          <a:solidFill>
            <a:srgbClr val="2F5496">
              <a:alpha val="7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solidFill>
                <a:schemeClr val="lt1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9372393" y="64076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‹n.›</a:t>
            </a:fld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10538266" y="-42532"/>
            <a:ext cx="1653734" cy="849952"/>
          </a:xfrm>
          <a:prstGeom prst="rect">
            <a:avLst/>
          </a:prstGeom>
          <a:noFill/>
          <a:ln>
            <a:noFill/>
          </a:ln>
        </p:spPr>
      </p:sp>
      <p:sp>
        <p:nvSpPr>
          <p:cNvPr id="28" name="Google Shape;28;p3"/>
          <p:cNvSpPr/>
          <p:nvPr/>
        </p:nvSpPr>
        <p:spPr>
          <a:xfrm>
            <a:off x="10538267" y="696446"/>
            <a:ext cx="1653734" cy="35458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0.png"/><Relationship Id="rId3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hyperlink" Target="https://www.youtube.com/watch?v=PZTChKlhSaU&amp;feature=youtu.be" TargetMode="External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nkedin.com/groups/8585410/" TargetMode="External"/><Relationship Id="rId4" Type="http://schemas.openxmlformats.org/officeDocument/2006/relationships/image" Target="../media/image6.jp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1.jpg"/><Relationship Id="rId5" Type="http://schemas.openxmlformats.org/officeDocument/2006/relationships/image" Target="../media/image2.jp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3"/>
          <p:cNvSpPr/>
          <p:nvPr/>
        </p:nvSpPr>
        <p:spPr>
          <a:xfrm>
            <a:off x="603664" y="11266714"/>
            <a:ext cx="12181366" cy="1796144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" name="Google Shape;92;p13"/>
          <p:cNvPicPr preferRelativeResize="0"/>
          <p:nvPr/>
        </p:nvPicPr>
        <p:blipFill rotWithShape="1">
          <a:blip r:embed="rId3">
            <a:alphaModFix/>
          </a:blip>
          <a:srcRect t="10306"/>
          <a:stretch/>
        </p:blipFill>
        <p:spPr>
          <a:xfrm>
            <a:off x="6980413" y="57765"/>
            <a:ext cx="2420901" cy="11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3"/>
          <p:cNvPicPr preferRelativeResize="0"/>
          <p:nvPr/>
        </p:nvPicPr>
        <p:blipFill rotWithShape="1">
          <a:blip r:embed="rId4">
            <a:alphaModFix/>
          </a:blip>
          <a:srcRect l="8568" t="20180" r="9143"/>
          <a:stretch/>
        </p:blipFill>
        <p:spPr>
          <a:xfrm>
            <a:off x="9631549" y="175711"/>
            <a:ext cx="2382477" cy="520996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3"/>
          <p:cNvSpPr txBox="1"/>
          <p:nvPr/>
        </p:nvSpPr>
        <p:spPr>
          <a:xfrm>
            <a:off x="6993467" y="3383454"/>
            <a:ext cx="484293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PUGLIA CREATIVA RESULTS</a:t>
            </a:r>
            <a:endParaRPr/>
          </a:p>
        </p:txBody>
      </p:sp>
      <p:sp>
        <p:nvSpPr>
          <p:cNvPr id="95" name="Google Shape;95;p13"/>
          <p:cNvSpPr txBox="1"/>
          <p:nvPr/>
        </p:nvSpPr>
        <p:spPr>
          <a:xfrm>
            <a:off x="6841475" y="943215"/>
            <a:ext cx="5172551" cy="67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44546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Google Shape;96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80315" y="5855005"/>
            <a:ext cx="2211685" cy="997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3"/>
          <p:cNvPicPr preferRelativeResize="0"/>
          <p:nvPr/>
        </p:nvPicPr>
        <p:blipFill rotWithShape="1">
          <a:blip r:embed="rId6">
            <a:alphaModFix/>
          </a:blip>
          <a:srcRect l="24735" t="13801" r="26011" b="9504"/>
          <a:stretch/>
        </p:blipFill>
        <p:spPr>
          <a:xfrm>
            <a:off x="-15066" y="-1"/>
            <a:ext cx="6691667" cy="6946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" name="Google Shape;98;p13"/>
          <p:cNvCxnSpPr/>
          <p:nvPr/>
        </p:nvCxnSpPr>
        <p:spPr>
          <a:xfrm>
            <a:off x="6953976" y="2655354"/>
            <a:ext cx="503361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9" name="Google Shape;99;p13"/>
          <p:cNvCxnSpPr/>
          <p:nvPr/>
        </p:nvCxnSpPr>
        <p:spPr>
          <a:xfrm>
            <a:off x="6953976" y="4975088"/>
            <a:ext cx="5033613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00" name="Google Shape;100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72286" y="5338600"/>
            <a:ext cx="2469271" cy="695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="" xmlns:a16="http://schemas.microsoft.com/office/drawing/2014/main" id="{85E74B75-8D70-4063-B0F1-C51E14751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72393" y="6407681"/>
            <a:ext cx="2743200" cy="365125"/>
          </a:xfrm>
        </p:spPr>
        <p:txBody>
          <a:bodyPr/>
          <a:lstStyle/>
          <a:p>
            <a:fld id="{6F5B54F8-2A8A-4D90-A82B-1F100662B605}" type="slidenum">
              <a:rPr lang="fr-FR" smtClean="0"/>
              <a:t>10</a:t>
            </a:fld>
            <a:endParaRPr lang="fr-FR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30841F4-EFF7-4A70-991A-BACAF959BBC2}"/>
              </a:ext>
            </a:extLst>
          </p:cNvPr>
          <p:cNvSpPr txBox="1"/>
          <p:nvPr/>
        </p:nvSpPr>
        <p:spPr>
          <a:xfrm>
            <a:off x="279400" y="139700"/>
            <a:ext cx="10236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chemeClr val="bg1"/>
                </a:solidFill>
                <a:latin typeface="Calibri"/>
                <a:cs typeface="Calibri"/>
              </a:rPr>
              <a:t>LIVING LAB: GAP </a:t>
            </a:r>
            <a:r>
              <a:rPr lang="it-IT" sz="3200" b="1" dirty="0">
                <a:solidFill>
                  <a:schemeClr val="bg1"/>
                </a:solidFill>
                <a:latin typeface="Calibri"/>
                <a:cs typeface="Calibri"/>
              </a:rPr>
              <a:t>ANALYSIS AND SWOT ANALYSIS </a:t>
            </a:r>
          </a:p>
          <a:p>
            <a:endParaRPr lang="en-US" dirty="0"/>
          </a:p>
        </p:txBody>
      </p:sp>
      <p:pic>
        <p:nvPicPr>
          <p:cNvPr id="5" name="Picture 8" descr="cropped-logo_colour_chimera.jpg">
            <a:hlinkClick r:id="" action="ppaction://hlinkshowjump?jump=firstslide"/>
            <a:extLst>
              <a:ext uri="{FF2B5EF4-FFF2-40B4-BE49-F238E27FC236}">
                <a16:creationId xmlns="" xmlns:a16="http://schemas.microsoft.com/office/drawing/2014/main" id="{C878801C-9557-49E5-B9D6-09A9030CC1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733" y="118534"/>
            <a:ext cx="1710267" cy="832900"/>
          </a:xfrm>
          <a:prstGeom prst="rect">
            <a:avLst/>
          </a:prstGeom>
        </p:spPr>
      </p:pic>
      <p:pic>
        <p:nvPicPr>
          <p:cNvPr id="6" name="Segnaposto contenuto 5">
            <a:extLst>
              <a:ext uri="{FF2B5EF4-FFF2-40B4-BE49-F238E27FC236}">
                <a16:creationId xmlns="" xmlns:a16="http://schemas.microsoft.com/office/drawing/2014/main" id="{BCC99922-50F5-455E-BBE8-3B2406FF86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04306" y="1451291"/>
            <a:ext cx="6568105" cy="4859235"/>
          </a:xfrm>
          <a:prstGeom prst="rect">
            <a:avLst/>
          </a:prstGeom>
        </p:spPr>
      </p:pic>
      <p:pic>
        <p:nvPicPr>
          <p:cNvPr id="1026" name="Picture 2" descr="Image result for swot analysis">
            <a:extLst>
              <a:ext uri="{FF2B5EF4-FFF2-40B4-BE49-F238E27FC236}">
                <a16:creationId xmlns="" xmlns:a16="http://schemas.microsoft.com/office/drawing/2014/main" id="{BDE2D651-B288-44C8-AC3A-34C8E954E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7" y="2176272"/>
            <a:ext cx="5849289" cy="328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028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372393" y="6407681"/>
            <a:ext cx="2743200" cy="365125"/>
          </a:xfrm>
        </p:spPr>
        <p:txBody>
          <a:bodyPr/>
          <a:lstStyle/>
          <a:p>
            <a:fld id="{6F5B54F8-2A8A-4D90-A82B-1F100662B605}" type="slidenum">
              <a:rPr lang="fr-FR" smtClean="0"/>
              <a:t>11</a:t>
            </a:fld>
            <a:endParaRPr lang="fr-FR" dirty="0"/>
          </a:p>
        </p:txBody>
      </p:sp>
      <p:sp>
        <p:nvSpPr>
          <p:cNvPr id="4" name="TextBox 3"/>
          <p:cNvSpPr txBox="1"/>
          <p:nvPr/>
        </p:nvSpPr>
        <p:spPr>
          <a:xfrm>
            <a:off x="279400" y="139700"/>
            <a:ext cx="102362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chemeClr val="bg1"/>
                </a:solidFill>
                <a:latin typeface="Calibri"/>
                <a:cs typeface="Calibri"/>
              </a:rPr>
              <a:t>LIVING LAB: DEFINITION </a:t>
            </a:r>
            <a:r>
              <a:rPr lang="it-IT" sz="3200" b="1" dirty="0">
                <a:solidFill>
                  <a:schemeClr val="bg1"/>
                </a:solidFill>
                <a:latin typeface="Calibri"/>
                <a:cs typeface="Calibri"/>
              </a:rPr>
              <a:t>OF THE </a:t>
            </a:r>
            <a:r>
              <a:rPr lang="it-IT" sz="3200" b="1" dirty="0" smtClean="0">
                <a:solidFill>
                  <a:schemeClr val="bg1"/>
                </a:solidFill>
                <a:latin typeface="Calibri"/>
                <a:cs typeface="Calibri"/>
              </a:rPr>
              <a:t>CONTENTS</a:t>
            </a:r>
            <a:endParaRPr lang="en-US" sz="3200" dirty="0">
              <a:latin typeface="Calibri"/>
              <a:cs typeface="Calibri"/>
            </a:endParaRPr>
          </a:p>
        </p:txBody>
      </p:sp>
      <p:pic>
        <p:nvPicPr>
          <p:cNvPr id="8" name="Picture 7" descr="cropped-logo_colour_chimera.jpg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1097" y="118534"/>
            <a:ext cx="1780904" cy="8329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D04929F7-0738-4651-9F34-6D260D680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07" y="1456242"/>
            <a:ext cx="6071604" cy="526205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9B5F1879-761C-46CB-A996-0E3885A51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4289" y="2223421"/>
            <a:ext cx="4862577" cy="186385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="" xmlns:a16="http://schemas.microsoft.com/office/drawing/2014/main" id="{918259E0-050C-4177-851A-72C8695A00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9222" y="4087271"/>
            <a:ext cx="4512710" cy="186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76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="" xmlns:a16="http://schemas.microsoft.com/office/drawing/2014/main" id="{41D72D14-70B7-4865-868D-9BD1C985BD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157281"/>
            <a:ext cx="4737947" cy="3020516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="" xmlns:a16="http://schemas.microsoft.com/office/drawing/2014/main" id="{252439E3-2BD4-4524-9DAE-5B5CD9110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54F8-2A8A-4D90-A82B-1F100662B605}" type="slidenum">
              <a:rPr lang="fr-FR" smtClean="0"/>
              <a:t>12</a:t>
            </a:fld>
            <a:endParaRPr lang="fr-FR" dirty="0"/>
          </a:p>
        </p:txBody>
      </p:sp>
      <p:pic>
        <p:nvPicPr>
          <p:cNvPr id="8" name="Picture 8" descr="cropped-logo_colour_chimera.jpg">
            <a:hlinkClick r:id="" action="ppaction://hlinkshowjump?jump=firstslide"/>
            <a:extLst>
              <a:ext uri="{FF2B5EF4-FFF2-40B4-BE49-F238E27FC236}">
                <a16:creationId xmlns="" xmlns:a16="http://schemas.microsoft.com/office/drawing/2014/main" id="{837B2299-F69E-4FAE-A9ED-EF01CE560A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471" y="0"/>
            <a:ext cx="1873530" cy="952546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28018B3F-477D-47EA-8646-FEB2947173B4}"/>
              </a:ext>
            </a:extLst>
          </p:cNvPr>
          <p:cNvSpPr/>
          <p:nvPr/>
        </p:nvSpPr>
        <p:spPr>
          <a:xfrm>
            <a:off x="286056" y="171988"/>
            <a:ext cx="999308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 smtClean="0">
                <a:solidFill>
                  <a:schemeClr val="bg1"/>
                </a:solidFill>
                <a:latin typeface="Calibri"/>
                <a:cs typeface="Calibri"/>
              </a:rPr>
              <a:t>LIVING LAB: PROTOTYPING</a:t>
            </a:r>
            <a:endParaRPr lang="it-IT" sz="3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26CEA9DD-3998-4BFE-A676-50EAE7CE2E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4055" y="1084844"/>
            <a:ext cx="3636311" cy="577315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="" xmlns:a16="http://schemas.microsoft.com/office/drawing/2014/main" id="{22A2E6C6-E755-4797-9918-CD8EB1155B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296" y="1076739"/>
            <a:ext cx="2724150" cy="259080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="" xmlns:a16="http://schemas.microsoft.com/office/drawing/2014/main" id="{B7AAFE5F-BED9-4485-A0F5-E18C9525B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4556" y="4858526"/>
            <a:ext cx="2115513" cy="154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129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="" xmlns:a16="http://schemas.microsoft.com/office/drawing/2014/main" id="{745FCD13-4255-4B8A-8E20-ADD0766BB9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623585"/>
            <a:ext cx="8031536" cy="3545395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="" xmlns:a16="http://schemas.microsoft.com/office/drawing/2014/main" id="{036C97DC-579D-411F-8746-3A074345B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54F8-2A8A-4D90-A82B-1F100662B605}" type="slidenum">
              <a:rPr lang="fr-FR" smtClean="0"/>
              <a:t>13</a:t>
            </a:fld>
            <a:endParaRPr lang="fr-FR" dirty="0"/>
          </a:p>
        </p:txBody>
      </p:sp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17717ECD-BC48-4B8A-B2A6-66EDCEBFCA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8345" y="1323704"/>
            <a:ext cx="4339007" cy="259976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="" xmlns:a16="http://schemas.microsoft.com/office/drawing/2014/main" id="{C957B93D-5A7F-4DB4-9AEA-57983F095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3597" y="2484698"/>
            <a:ext cx="1204748" cy="889081"/>
          </a:xfrm>
          <a:prstGeom prst="rect">
            <a:avLst/>
          </a:prstGeom>
        </p:spPr>
      </p:pic>
      <p:pic>
        <p:nvPicPr>
          <p:cNvPr id="8" name="Picture 8" descr="cropped-logo_colour_chimera.jpg">
            <a:hlinkClick r:id="" action="ppaction://hlinkshowjump?jump=firstslide"/>
            <a:extLst>
              <a:ext uri="{FF2B5EF4-FFF2-40B4-BE49-F238E27FC236}">
                <a16:creationId xmlns="" xmlns:a16="http://schemas.microsoft.com/office/drawing/2014/main" id="{4FC80B8E-6D6D-415D-975D-8566FB237C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733" y="118534"/>
            <a:ext cx="1710267" cy="83290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="" xmlns:a16="http://schemas.microsoft.com/office/drawing/2014/main" id="{EE750424-184D-43B6-9274-EB8AAA29D317}"/>
              </a:ext>
            </a:extLst>
          </p:cNvPr>
          <p:cNvSpPr/>
          <p:nvPr/>
        </p:nvSpPr>
        <p:spPr>
          <a:xfrm>
            <a:off x="291034" y="184683"/>
            <a:ext cx="10481733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 smtClean="0">
                <a:solidFill>
                  <a:schemeClr val="bg1"/>
                </a:solidFill>
                <a:latin typeface="Calibri"/>
                <a:cs typeface="Calibri"/>
              </a:rPr>
              <a:t>LIVING LAB: THE INNOVATION SERVICE</a:t>
            </a:r>
            <a:endParaRPr lang="it-IT" sz="3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086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="" xmlns:a16="http://schemas.microsoft.com/office/drawing/2014/main" id="{01C9AEAB-2FD7-442D-BD39-D93293AE04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9745" y="1071154"/>
            <a:ext cx="8347377" cy="5513689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="" xmlns:a16="http://schemas.microsoft.com/office/drawing/2014/main" id="{FBEB7289-9E37-4A3E-B2E7-5FE9E81311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54F8-2A8A-4D90-A82B-1F100662B605}" type="slidenum">
              <a:rPr lang="fr-FR" smtClean="0"/>
              <a:t>14</a:t>
            </a:fld>
            <a:endParaRPr lang="fr-FR" dirty="0"/>
          </a:p>
        </p:txBody>
      </p:sp>
      <p:sp>
        <p:nvSpPr>
          <p:cNvPr id="5" name="Rettangolo 4">
            <a:extLst>
              <a:ext uri="{FF2B5EF4-FFF2-40B4-BE49-F238E27FC236}">
                <a16:creationId xmlns="" xmlns:a16="http://schemas.microsoft.com/office/drawing/2014/main" id="{32803837-E53F-49B0-A8BE-1FCB092B88B9}"/>
              </a:ext>
            </a:extLst>
          </p:cNvPr>
          <p:cNvSpPr/>
          <p:nvPr/>
        </p:nvSpPr>
        <p:spPr>
          <a:xfrm>
            <a:off x="382141" y="132299"/>
            <a:ext cx="1028046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 smtClean="0">
                <a:solidFill>
                  <a:schemeClr val="bg1"/>
                </a:solidFill>
                <a:latin typeface="Calibri"/>
                <a:cs typeface="Calibri"/>
              </a:rPr>
              <a:t>LIVING LAB: THE INNOVATION ASPECTES</a:t>
            </a:r>
            <a:endParaRPr lang="it-IT" sz="3200" b="1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6" name="Picture 8" descr="cropped-logo_colour_chimera.jpg">
            <a:hlinkClick r:id="" action="ppaction://hlinkshowjump?jump=firstslide"/>
            <a:extLst>
              <a:ext uri="{FF2B5EF4-FFF2-40B4-BE49-F238E27FC236}">
                <a16:creationId xmlns="" xmlns:a16="http://schemas.microsoft.com/office/drawing/2014/main" id="{3CFAD757-C6A7-4737-8513-E5522EB206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733" y="118534"/>
            <a:ext cx="1710267" cy="83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48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2"/>
          <p:cNvSpPr txBox="1">
            <a:spLocks noGrp="1"/>
          </p:cNvSpPr>
          <p:nvPr>
            <p:ph type="body" idx="1"/>
          </p:nvPr>
        </p:nvSpPr>
        <p:spPr>
          <a:xfrm>
            <a:off x="651934" y="12160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203864"/>
              </a:solidFill>
            </a:endParaRPr>
          </a:p>
          <a:p>
            <a:pPr marL="228600" lvl="0" indent="-508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 u="sng">
              <a:solidFill>
                <a:srgbClr val="084F95"/>
              </a:solidFill>
            </a:endParaRPr>
          </a:p>
        </p:txBody>
      </p:sp>
      <p:sp>
        <p:nvSpPr>
          <p:cNvPr id="178" name="Google Shape;178;p22"/>
          <p:cNvSpPr txBox="1">
            <a:spLocks noGrp="1"/>
          </p:cNvSpPr>
          <p:nvPr>
            <p:ph type="sldNum" idx="12"/>
          </p:nvPr>
        </p:nvSpPr>
        <p:spPr>
          <a:xfrm>
            <a:off x="9372393" y="64076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179" name="Google Shape;179;p22"/>
          <p:cNvSpPr txBox="1"/>
          <p:nvPr/>
        </p:nvSpPr>
        <p:spPr>
          <a:xfrm>
            <a:off x="851676" y="220132"/>
            <a:ext cx="6463523" cy="543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LIVING LAB: THE RESULT</a:t>
            </a:r>
            <a:endParaRPr sz="32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" name="Google Shape;180;p22" descr="cropped-logo_colour_chimera.jpg">
            <a:hlinkClick r:id="" action="ppaction://hlinkshowjump?jump=firstslide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81733" y="118534"/>
            <a:ext cx="1710267" cy="83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2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2962" y="1297825"/>
            <a:ext cx="11086063" cy="5189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3"/>
          <p:cNvSpPr txBox="1">
            <a:spLocks noGrp="1"/>
          </p:cNvSpPr>
          <p:nvPr>
            <p:ph type="body" idx="1"/>
          </p:nvPr>
        </p:nvSpPr>
        <p:spPr>
          <a:xfrm>
            <a:off x="833416" y="1687239"/>
            <a:ext cx="8830846" cy="4464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1800"/>
              <a:buNone/>
            </a:pPr>
            <a:r>
              <a:rPr lang="en-US" sz="1800" dirty="0">
                <a:solidFill>
                  <a:srgbClr val="203864"/>
                </a:solidFill>
                <a:latin typeface="Barlow"/>
                <a:ea typeface="Barlow"/>
                <a:cs typeface="Barlow"/>
                <a:sym typeface="Barlow"/>
              </a:rPr>
              <a:t>We have activated the </a:t>
            </a:r>
            <a:r>
              <a:rPr lang="en-US" sz="1800" b="1" dirty="0">
                <a:solidFill>
                  <a:srgbClr val="203864"/>
                </a:solidFill>
                <a:latin typeface="Barlow"/>
                <a:ea typeface="Barlow"/>
                <a:cs typeface="Barlow"/>
                <a:sym typeface="Barlow"/>
              </a:rPr>
              <a:t>VIRTUAL COMMUNITY </a:t>
            </a:r>
            <a:r>
              <a:rPr lang="en-US" sz="1800" dirty="0">
                <a:solidFill>
                  <a:srgbClr val="203864"/>
                </a:solidFill>
                <a:latin typeface="Barlow"/>
                <a:ea typeface="Barlow"/>
                <a:cs typeface="Barlow"/>
                <a:sym typeface="Barlow"/>
              </a:rPr>
              <a:t>using a </a:t>
            </a:r>
            <a:r>
              <a:rPr lang="en-US" sz="1800" dirty="0" err="1">
                <a:solidFill>
                  <a:srgbClr val="203864"/>
                </a:solidFill>
                <a:latin typeface="Barlow"/>
                <a:ea typeface="Barlow"/>
                <a:cs typeface="Barlow"/>
                <a:sym typeface="Barlow"/>
              </a:rPr>
              <a:t>Linkedln</a:t>
            </a:r>
            <a:r>
              <a:rPr lang="en-US" sz="1800" dirty="0">
                <a:solidFill>
                  <a:srgbClr val="203864"/>
                </a:solidFill>
                <a:latin typeface="Barlow"/>
                <a:ea typeface="Barlow"/>
                <a:cs typeface="Barlow"/>
                <a:sym typeface="Barlow"/>
              </a:rPr>
              <a:t> group: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203864"/>
              </a:buClr>
              <a:buSzPts val="1800"/>
              <a:buNone/>
            </a:pPr>
            <a:r>
              <a:rPr lang="en-US" sz="1800" u="sng" dirty="0">
                <a:solidFill>
                  <a:schemeClr val="hlink"/>
                </a:solidFill>
                <a:latin typeface="Barlow"/>
                <a:ea typeface="Barlow"/>
                <a:cs typeface="Barlow"/>
                <a:sym typeface="Barlow"/>
                <a:hlinkClick r:id="rId3"/>
              </a:rPr>
              <a:t>https://www.linkedin.com/groups/8585410/</a:t>
            </a:r>
            <a:endParaRPr sz="1800" dirty="0">
              <a:solidFill>
                <a:srgbClr val="203864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228600" lvl="0" indent="-1143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dirty="0">
              <a:solidFill>
                <a:srgbClr val="2F5496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1800"/>
              <a:buNone/>
            </a:pPr>
            <a:r>
              <a:rPr lang="en-US" sz="2000" b="1" dirty="0">
                <a:solidFill>
                  <a:srgbClr val="00B050"/>
                </a:solidFill>
                <a:latin typeface="Barlow"/>
                <a:ea typeface="Barlow"/>
                <a:cs typeface="Barlow"/>
                <a:sym typeface="Barlow"/>
              </a:rPr>
              <a:t>Many participants have already</a:t>
            </a:r>
            <a:endParaRPr sz="20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B050"/>
              </a:buClr>
              <a:buSzPts val="1800"/>
              <a:buNone/>
            </a:pPr>
            <a:r>
              <a:rPr lang="en-US" sz="2000" b="1" dirty="0">
                <a:solidFill>
                  <a:srgbClr val="00B050"/>
                </a:solidFill>
                <a:latin typeface="Barlow"/>
                <a:ea typeface="Barlow"/>
                <a:cs typeface="Barlow"/>
                <a:sym typeface="Barlow"/>
              </a:rPr>
              <a:t>joined it but we can do more!!!</a:t>
            </a:r>
            <a:endParaRPr sz="20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2000" b="1" dirty="0">
              <a:solidFill>
                <a:srgbClr val="00B050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None/>
            </a:pPr>
            <a:r>
              <a:rPr lang="en-US" sz="2000" b="1" dirty="0">
                <a:solidFill>
                  <a:srgbClr val="1F3864"/>
                </a:solidFill>
                <a:latin typeface="Barlow"/>
                <a:ea typeface="Barlow"/>
                <a:cs typeface="Barlow"/>
                <a:sym typeface="Barlow"/>
              </a:rPr>
              <a:t>We invite all partners to:</a:t>
            </a:r>
            <a:endParaRPr sz="20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2000" b="1" dirty="0">
              <a:solidFill>
                <a:srgbClr val="1F3864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Noto Sans Symbols"/>
              <a:buChar char="✔"/>
            </a:pPr>
            <a:r>
              <a:rPr lang="en-US" sz="2000" b="1" dirty="0">
                <a:solidFill>
                  <a:srgbClr val="1F3864"/>
                </a:solidFill>
                <a:latin typeface="Barlow"/>
                <a:ea typeface="Barlow"/>
                <a:cs typeface="Barlow"/>
                <a:sym typeface="Barlow"/>
              </a:rPr>
              <a:t>Interact </a:t>
            </a:r>
            <a:r>
              <a:rPr lang="en-US" sz="2000" b="1" dirty="0" smtClean="0">
                <a:solidFill>
                  <a:srgbClr val="1F3864"/>
                </a:solidFill>
                <a:latin typeface="Barlow"/>
                <a:ea typeface="Barlow"/>
                <a:cs typeface="Barlow"/>
                <a:sym typeface="Barlow"/>
              </a:rPr>
              <a:t>Share </a:t>
            </a:r>
            <a:r>
              <a:rPr lang="en-US" sz="2000" b="1" dirty="0">
                <a:solidFill>
                  <a:srgbClr val="1F3864"/>
                </a:solidFill>
                <a:latin typeface="Barlow"/>
                <a:ea typeface="Barlow"/>
                <a:cs typeface="Barlow"/>
                <a:sym typeface="Barlow"/>
              </a:rPr>
              <a:t>materials</a:t>
            </a:r>
            <a:endParaRPr sz="2000" dirty="0"/>
          </a:p>
          <a:p>
            <a:pPr marL="228600" lvl="0" indent="-2286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F3864"/>
              </a:buClr>
              <a:buSzPts val="1800"/>
              <a:buFont typeface="Noto Sans Symbols"/>
              <a:buChar char="✔"/>
            </a:pPr>
            <a:r>
              <a:rPr lang="en-US" sz="2000" b="1" dirty="0">
                <a:solidFill>
                  <a:srgbClr val="1F3864"/>
                </a:solidFill>
                <a:latin typeface="Barlow"/>
                <a:ea typeface="Barlow"/>
                <a:cs typeface="Barlow"/>
                <a:sym typeface="Barlow"/>
              </a:rPr>
              <a:t>Add the expert that run the Living </a:t>
            </a:r>
            <a:r>
              <a:rPr lang="en-US" sz="2000" b="1" dirty="0" smtClean="0">
                <a:solidFill>
                  <a:srgbClr val="1F3864"/>
                </a:solidFill>
                <a:latin typeface="Barlow"/>
                <a:ea typeface="Barlow"/>
                <a:cs typeface="Barlow"/>
                <a:sym typeface="Barlow"/>
              </a:rPr>
              <a:t>Lab</a:t>
            </a:r>
            <a:endParaRPr sz="2000" b="1" dirty="0">
              <a:solidFill>
                <a:srgbClr val="1F3864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87" name="Google Shape;187;p23"/>
          <p:cNvSpPr txBox="1">
            <a:spLocks noGrp="1"/>
          </p:cNvSpPr>
          <p:nvPr>
            <p:ph type="sldNum" idx="12"/>
          </p:nvPr>
        </p:nvSpPr>
        <p:spPr>
          <a:xfrm>
            <a:off x="9372393" y="64076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188" name="Google Shape;188;p23"/>
          <p:cNvSpPr txBox="1"/>
          <p:nvPr/>
        </p:nvSpPr>
        <p:spPr>
          <a:xfrm>
            <a:off x="381000" y="228600"/>
            <a:ext cx="459613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VIRTUAL COMMUNITY</a:t>
            </a:r>
            <a:endParaRPr sz="3200" b="1">
              <a:solidFill>
                <a:schemeClr val="lt1"/>
              </a:solidFill>
              <a:latin typeface="Teko"/>
              <a:ea typeface="Teko"/>
              <a:cs typeface="Teko"/>
              <a:sym typeface="Teko"/>
            </a:endParaRPr>
          </a:p>
        </p:txBody>
      </p:sp>
      <p:pic>
        <p:nvPicPr>
          <p:cNvPr id="189" name="Google Shape;189;p23" descr="cropped-logo_colour_chimera.jpg">
            <a:hlinkClick r:id="" action="ppaction://hlinkshowjump?jump=firstslide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81733" y="118534"/>
            <a:ext cx="1710267" cy="83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3" descr="E:\WORK\DISTRETTO\Chimera\slide-evento-finale\community-04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22427" y="2049517"/>
            <a:ext cx="5738446" cy="43870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4"/>
          <p:cNvSpPr txBox="1"/>
          <p:nvPr/>
        </p:nvSpPr>
        <p:spPr>
          <a:xfrm>
            <a:off x="397044" y="316303"/>
            <a:ext cx="5051256" cy="864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37"/>
              <a:buFont typeface="Teko"/>
              <a:buNone/>
            </a:pPr>
            <a:r>
              <a:rPr lang="en-US" sz="3237" b="1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VIRTUAL COMMUNITY</a:t>
            </a:r>
            <a:endParaRPr sz="3237" b="1">
              <a:solidFill>
                <a:schemeClr val="lt1"/>
              </a:solidFill>
              <a:latin typeface="Teko"/>
              <a:ea typeface="Teko"/>
              <a:cs typeface="Teko"/>
              <a:sym typeface="Teko"/>
            </a:endParaRPr>
          </a:p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60"/>
              <a:buFont typeface="Teko"/>
              <a:buNone/>
            </a:pPr>
            <a:r>
              <a:rPr lang="en-US" sz="2960" b="1">
                <a:solidFill>
                  <a:schemeClr val="lt1"/>
                </a:solidFill>
                <a:latin typeface="Teko"/>
                <a:ea typeface="Teko"/>
                <a:cs typeface="Teko"/>
                <a:sym typeface="Teko"/>
              </a:rPr>
              <a:t> </a:t>
            </a:r>
            <a:endParaRPr sz="2960" b="1">
              <a:solidFill>
                <a:schemeClr val="lt1"/>
              </a:solidFill>
              <a:latin typeface="Teko"/>
              <a:ea typeface="Teko"/>
              <a:cs typeface="Teko"/>
              <a:sym typeface="Teko"/>
            </a:endParaRPr>
          </a:p>
        </p:txBody>
      </p:sp>
      <p:sp>
        <p:nvSpPr>
          <p:cNvPr id="196" name="Google Shape;196;p24"/>
          <p:cNvSpPr txBox="1">
            <a:spLocks noGrp="1"/>
          </p:cNvSpPr>
          <p:nvPr>
            <p:ph type="sldNum" idx="12"/>
          </p:nvPr>
        </p:nvSpPr>
        <p:spPr>
          <a:xfrm>
            <a:off x="9372393" y="64076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pic>
        <p:nvPicPr>
          <p:cNvPr id="197" name="Google Shape;197;p24" descr="cropped-logo_colour_chimera.jpg">
            <a:hlinkClick r:id="" action="ppaction://hlinkshowjump?jump=firstslide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81733" y="118534"/>
            <a:ext cx="1710267" cy="83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4" descr="Schermata 2019-04-05 alle 12.28.1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016000"/>
            <a:ext cx="12192000" cy="571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5"/>
          <p:cNvSpPr/>
          <p:nvPr/>
        </p:nvSpPr>
        <p:spPr>
          <a:xfrm>
            <a:off x="-123825" y="5251269"/>
            <a:ext cx="12315825" cy="1606732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" name="Google Shape;206;p25"/>
          <p:cNvPicPr preferRelativeResize="0"/>
          <p:nvPr/>
        </p:nvPicPr>
        <p:blipFill rotWithShape="1">
          <a:blip r:embed="rId4">
            <a:alphaModFix/>
          </a:blip>
          <a:srcRect t="10306"/>
          <a:stretch/>
        </p:blipFill>
        <p:spPr>
          <a:xfrm>
            <a:off x="9390124" y="5333450"/>
            <a:ext cx="2569080" cy="1184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5"/>
          <p:cNvPicPr preferRelativeResize="0"/>
          <p:nvPr/>
        </p:nvPicPr>
        <p:blipFill rotWithShape="1">
          <a:blip r:embed="rId5">
            <a:alphaModFix/>
          </a:blip>
          <a:srcRect l="8568" t="20180" r="9143"/>
          <a:stretch/>
        </p:blipFill>
        <p:spPr>
          <a:xfrm>
            <a:off x="9798890" y="6337005"/>
            <a:ext cx="2382477" cy="520996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5"/>
          <p:cNvSpPr/>
          <p:nvPr/>
        </p:nvSpPr>
        <p:spPr>
          <a:xfrm>
            <a:off x="1406733" y="-1"/>
            <a:ext cx="4443405" cy="5251269"/>
          </a:xfrm>
          <a:prstGeom prst="rect">
            <a:avLst/>
          </a:prstGeom>
          <a:solidFill>
            <a:srgbClr val="2F5496">
              <a:alpha val="7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ChIMERA  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Innovative cultural and creative clusters in MED area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THANK YOU</a:t>
            </a:r>
            <a:endParaRPr sz="28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0186" y="5681500"/>
            <a:ext cx="2469271" cy="695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4"/>
          <p:cNvSpPr txBox="1">
            <a:spLocks noGrp="1"/>
          </p:cNvSpPr>
          <p:nvPr>
            <p:ph type="sldNum" idx="12"/>
          </p:nvPr>
        </p:nvSpPr>
        <p:spPr>
          <a:xfrm>
            <a:off x="9372393" y="64076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106" name="Google Shape;106;p14"/>
          <p:cNvSpPr txBox="1"/>
          <p:nvPr/>
        </p:nvSpPr>
        <p:spPr>
          <a:xfrm>
            <a:off x="609600" y="237067"/>
            <a:ext cx="9303974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WHO IS PUGLIA CREATIVA </a:t>
            </a: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(APULIA CREATIVE CLUSTER ASSOCIATION)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7" name="Google Shape;107;p14" descr="cropped-logo_colour_chimera.jpg">
            <a:hlinkClick r:id="" action="ppaction://hlinkshowjump?jump=firstslide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81733" y="118534"/>
            <a:ext cx="1710267" cy="83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7364" y="1005465"/>
            <a:ext cx="9645688" cy="5852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5"/>
          <p:cNvSpPr txBox="1">
            <a:spLocks noGrp="1"/>
          </p:cNvSpPr>
          <p:nvPr>
            <p:ph type="sldNum" idx="12"/>
          </p:nvPr>
        </p:nvSpPr>
        <p:spPr>
          <a:xfrm>
            <a:off x="9372393" y="64076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114" name="Google Shape;114;p15" descr="E:\WORK\DISTRETTO\Chimera\slide-evento-finale\puglia-0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17076" y="1373637"/>
            <a:ext cx="10373710" cy="583491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5"/>
          <p:cNvSpPr txBox="1"/>
          <p:nvPr/>
        </p:nvSpPr>
        <p:spPr>
          <a:xfrm>
            <a:off x="609600" y="237067"/>
            <a:ext cx="9303974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WHO IS PUGLIA CREATIVA </a:t>
            </a: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(APULIA CREATIVE CLUSTER ASSOCIATION)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p15" descr="cropped-logo_colour_chimera.jpg">
            <a:hlinkClick r:id="" action="ppaction://hlinkshowjump?jump=firstslide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81733" y="118534"/>
            <a:ext cx="1710267" cy="83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5"/>
          <p:cNvSpPr txBox="1">
            <a:spLocks noGrp="1"/>
          </p:cNvSpPr>
          <p:nvPr>
            <p:ph type="body" idx="1"/>
          </p:nvPr>
        </p:nvSpPr>
        <p:spPr>
          <a:xfrm>
            <a:off x="491641" y="1359235"/>
            <a:ext cx="6495698" cy="4555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lnSpc>
                <a:spcPct val="110000"/>
              </a:lnSpc>
              <a:spcBef>
                <a:spcPts val="0"/>
              </a:spcBef>
              <a:buClr>
                <a:srgbClr val="084F95"/>
              </a:buClr>
              <a:buSzPts val="1600"/>
              <a:buNone/>
            </a:pPr>
            <a:r>
              <a:rPr lang="en-US" sz="2000" b="1" dirty="0">
                <a:solidFill>
                  <a:srgbClr val="084F95"/>
                </a:solidFill>
                <a:latin typeface="Barlow"/>
                <a:ea typeface="Barlow"/>
                <a:cs typeface="Barlow"/>
                <a:sym typeface="Barlow"/>
              </a:rPr>
              <a:t>APULIA CREATIVE CLUSTER ASSOCIATION is the </a:t>
            </a:r>
            <a:r>
              <a:rPr lang="en-US" sz="2000" b="1" dirty="0" smtClean="0">
                <a:solidFill>
                  <a:srgbClr val="084F95"/>
                </a:solidFill>
                <a:latin typeface="Barlow"/>
                <a:ea typeface="Barlow"/>
                <a:cs typeface="Barlow"/>
                <a:sym typeface="Barlow"/>
              </a:rPr>
              <a:t>FIRST example of </a:t>
            </a:r>
            <a:r>
              <a:rPr lang="en-US" sz="2000" b="1" dirty="0">
                <a:solidFill>
                  <a:srgbClr val="084F95"/>
                </a:solidFill>
                <a:latin typeface="Barlow"/>
                <a:ea typeface="Barlow"/>
                <a:cs typeface="Barlow"/>
                <a:sym typeface="Barlow"/>
              </a:rPr>
              <a:t>a cultural and creative </a:t>
            </a:r>
            <a:r>
              <a:rPr lang="en-US" sz="2000" b="1" dirty="0" smtClean="0">
                <a:solidFill>
                  <a:srgbClr val="084F95"/>
                </a:solidFill>
                <a:latin typeface="Barlow"/>
                <a:ea typeface="Barlow"/>
                <a:cs typeface="Barlow"/>
                <a:sym typeface="Barlow"/>
              </a:rPr>
              <a:t>CLUSTER</a:t>
            </a:r>
            <a:r>
              <a:rPr lang="en-US" sz="2000" b="1" dirty="0" smtClean="0">
                <a:solidFill>
                  <a:srgbClr val="084F95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>
                <a:solidFill>
                  <a:srgbClr val="084F95"/>
                </a:solidFill>
                <a:latin typeface="Barlow"/>
                <a:ea typeface="Barlow"/>
                <a:cs typeface="Barlow"/>
                <a:sym typeface="Barlow"/>
              </a:rPr>
              <a:t>recognized by a </a:t>
            </a:r>
            <a:r>
              <a:rPr lang="en-US" sz="2000" b="1" dirty="0">
                <a:solidFill>
                  <a:srgbClr val="084F95"/>
                </a:solidFill>
                <a:latin typeface="Barlow"/>
                <a:ea typeface="Barlow"/>
                <a:cs typeface="Barlow"/>
                <a:sym typeface="Barlow"/>
              </a:rPr>
              <a:t>region in </a:t>
            </a:r>
            <a:r>
              <a:rPr lang="en-US" sz="2000" b="1" dirty="0" smtClean="0">
                <a:solidFill>
                  <a:srgbClr val="084F95"/>
                </a:solidFill>
                <a:latin typeface="Barlow"/>
                <a:ea typeface="Barlow"/>
                <a:cs typeface="Barlow"/>
                <a:sym typeface="Barlow"/>
              </a:rPr>
              <a:t>Italy.</a:t>
            </a:r>
            <a:endParaRPr sz="2000" b="1" dirty="0">
              <a:solidFill>
                <a:srgbClr val="084F95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84F95"/>
              </a:buClr>
              <a:buSzPts val="1600"/>
              <a:buNone/>
            </a:pPr>
            <a:r>
              <a:rPr lang="en-US" sz="2000" b="1" dirty="0" smtClean="0">
                <a:solidFill>
                  <a:srgbClr val="084F95"/>
                </a:solidFill>
                <a:latin typeface="Barlow"/>
                <a:ea typeface="Barlow"/>
                <a:cs typeface="Barlow"/>
                <a:sym typeface="Barlow"/>
              </a:rPr>
              <a:t>2012:</a:t>
            </a:r>
            <a:r>
              <a:rPr lang="en-US" sz="2000" dirty="0" smtClean="0">
                <a:solidFill>
                  <a:srgbClr val="084F95"/>
                </a:solidFill>
                <a:latin typeface="Barlow"/>
                <a:ea typeface="Barlow"/>
                <a:cs typeface="Barlow"/>
                <a:sym typeface="Barlow"/>
              </a:rPr>
              <a:t> our starting point </a:t>
            </a:r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84F95"/>
              </a:buClr>
              <a:buSzPts val="1600"/>
              <a:buNone/>
            </a:pPr>
            <a:r>
              <a:rPr lang="en-US" sz="2000" dirty="0" smtClean="0">
                <a:solidFill>
                  <a:srgbClr val="084F95"/>
                </a:solidFill>
                <a:latin typeface="Barlow"/>
                <a:ea typeface="Barlow"/>
                <a:cs typeface="Barlow"/>
                <a:sym typeface="Barlow"/>
              </a:rPr>
              <a:t>A</a:t>
            </a:r>
            <a:r>
              <a:rPr lang="en-US" sz="2000" dirty="0" smtClean="0">
                <a:solidFill>
                  <a:srgbClr val="084F95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dirty="0">
                <a:solidFill>
                  <a:srgbClr val="084F95"/>
                </a:solidFill>
                <a:latin typeface="Barlow"/>
                <a:ea typeface="Barlow"/>
                <a:cs typeface="Barlow"/>
                <a:sym typeface="Barlow"/>
              </a:rPr>
              <a:t>private network of more than </a:t>
            </a:r>
            <a:r>
              <a:rPr lang="en-US" sz="2000" b="1" dirty="0">
                <a:solidFill>
                  <a:srgbClr val="084F95"/>
                </a:solidFill>
                <a:latin typeface="Barlow"/>
                <a:ea typeface="Barlow"/>
                <a:cs typeface="Barlow"/>
                <a:sym typeface="Barlow"/>
              </a:rPr>
              <a:t>150 cultural and creative </a:t>
            </a:r>
            <a:r>
              <a:rPr lang="en-US" sz="2000" b="1" dirty="0" smtClean="0">
                <a:solidFill>
                  <a:srgbClr val="084F95"/>
                </a:solidFill>
                <a:latin typeface="Barlow"/>
                <a:ea typeface="Barlow"/>
                <a:cs typeface="Barlow"/>
                <a:sym typeface="Barlow"/>
              </a:rPr>
              <a:t>industries</a:t>
            </a:r>
            <a:r>
              <a:rPr lang="en-US" sz="2000" dirty="0" smtClean="0">
                <a:solidFill>
                  <a:srgbClr val="084F95"/>
                </a:solidFill>
                <a:latin typeface="Barlow"/>
                <a:ea typeface="Barlow"/>
                <a:cs typeface="Barlow"/>
                <a:sym typeface="Barlow"/>
              </a:rPr>
              <a:t>:</a:t>
            </a:r>
            <a:endParaRPr sz="2000" dirty="0"/>
          </a:p>
          <a:p>
            <a:pPr marL="285750" lvl="0" indent="-28575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84F95"/>
              </a:buClr>
              <a:buSzPts val="1600"/>
              <a:buFont typeface="Wingdings" charset="2"/>
              <a:buChar char="ü"/>
            </a:pPr>
            <a:r>
              <a:rPr lang="en-US" sz="2000" dirty="0">
                <a:solidFill>
                  <a:srgbClr val="084F95"/>
                </a:solidFill>
                <a:latin typeface="Barlow"/>
                <a:ea typeface="Barlow"/>
                <a:cs typeface="Barlow"/>
                <a:sym typeface="Barlow"/>
              </a:rPr>
              <a:t>Performing arts</a:t>
            </a:r>
            <a:endParaRPr sz="2000" dirty="0"/>
          </a:p>
          <a:p>
            <a:pPr marL="285750" lvl="0" indent="-28575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84F95"/>
              </a:buClr>
              <a:buSzPts val="1600"/>
              <a:buFont typeface="Wingdings" charset="2"/>
              <a:buChar char="ü"/>
            </a:pPr>
            <a:r>
              <a:rPr lang="en-US" sz="2000" dirty="0">
                <a:solidFill>
                  <a:srgbClr val="084F95"/>
                </a:solidFill>
                <a:latin typeface="Barlow"/>
                <a:ea typeface="Barlow"/>
                <a:cs typeface="Barlow"/>
                <a:sym typeface="Barlow"/>
              </a:rPr>
              <a:t>Cultural industries (audiovisual, publishing, software and gaming)</a:t>
            </a:r>
            <a:endParaRPr sz="2000" dirty="0"/>
          </a:p>
          <a:p>
            <a:pPr marL="285750" lvl="0" indent="-28575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84F95"/>
              </a:buClr>
              <a:buSzPts val="1600"/>
              <a:buFont typeface="Wingdings" charset="2"/>
              <a:buChar char="ü"/>
            </a:pPr>
            <a:r>
              <a:rPr lang="en-US" sz="2000" dirty="0">
                <a:solidFill>
                  <a:srgbClr val="084F95"/>
                </a:solidFill>
                <a:latin typeface="Barlow"/>
                <a:ea typeface="Barlow"/>
                <a:cs typeface="Barlow"/>
                <a:sym typeface="Barlow"/>
              </a:rPr>
              <a:t>Creative industries (design, multimedia, architectures</a:t>
            </a:r>
            <a:endParaRPr sz="2000" dirty="0"/>
          </a:p>
          <a:p>
            <a:pPr marL="285750" lvl="0" indent="-28575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rgbClr val="084F95"/>
              </a:buClr>
              <a:buSzPts val="1600"/>
              <a:buFont typeface="Wingdings" charset="2"/>
              <a:buChar char="ü"/>
            </a:pPr>
            <a:r>
              <a:rPr lang="en-US" sz="2000" dirty="0">
                <a:solidFill>
                  <a:srgbClr val="084F95"/>
                </a:solidFill>
                <a:latin typeface="Barlow"/>
                <a:ea typeface="Barlow"/>
                <a:cs typeface="Barlow"/>
                <a:sym typeface="Barlow"/>
              </a:rPr>
              <a:t>Heritage (visual art, cultural hub, cultural    heritage)</a:t>
            </a:r>
            <a:endParaRPr sz="2000" dirty="0">
              <a:solidFill>
                <a:srgbClr val="084F95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"/>
          <p:cNvSpPr txBox="1">
            <a:spLocks noGrp="1"/>
          </p:cNvSpPr>
          <p:nvPr>
            <p:ph type="sldNum" idx="12"/>
          </p:nvPr>
        </p:nvSpPr>
        <p:spPr>
          <a:xfrm>
            <a:off x="9372393" y="64076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 dirty="0"/>
          </a:p>
        </p:txBody>
      </p:sp>
      <p:sp>
        <p:nvSpPr>
          <p:cNvPr id="123" name="Google Shape;123;p16"/>
          <p:cNvSpPr txBox="1">
            <a:spLocks noGrp="1"/>
          </p:cNvSpPr>
          <p:nvPr>
            <p:ph type="body" idx="1"/>
          </p:nvPr>
        </p:nvSpPr>
        <p:spPr>
          <a:xfrm>
            <a:off x="1291167" y="1499658"/>
            <a:ext cx="6386640" cy="44422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4F95"/>
              </a:buClr>
              <a:buSzPts val="2000"/>
              <a:buNone/>
            </a:pPr>
            <a:r>
              <a:rPr lang="en-US" sz="2000" b="1" dirty="0">
                <a:solidFill>
                  <a:srgbClr val="084F95"/>
                </a:solidFill>
                <a:latin typeface="Barlow"/>
                <a:ea typeface="Barlow"/>
                <a:cs typeface="Barlow"/>
                <a:sym typeface="Barlow"/>
              </a:rPr>
              <a:t>MATCHMAKING OF CULTURAL AND CREATIVE ENTERPRISES IN THE MED AREA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84F95"/>
              </a:buClr>
              <a:buSzPts val="2000"/>
              <a:buNone/>
            </a:pPr>
            <a:r>
              <a:rPr lang="en-US" sz="2000" b="1" dirty="0">
                <a:solidFill>
                  <a:srgbClr val="084F95"/>
                </a:solidFill>
                <a:latin typeface="Barlow"/>
                <a:ea typeface="Barlow"/>
                <a:cs typeface="Barlow"/>
                <a:sym typeface="Barlow"/>
              </a:rPr>
              <a:t>BARI, 24-25</a:t>
            </a:r>
            <a:r>
              <a:rPr lang="en-US" sz="2000" b="1" baseline="30000" dirty="0">
                <a:solidFill>
                  <a:srgbClr val="084F95"/>
                </a:solidFill>
                <a:latin typeface="Barlow"/>
                <a:ea typeface="Barlow"/>
                <a:cs typeface="Barlow"/>
                <a:sym typeface="Barlow"/>
              </a:rPr>
              <a:t>TH</a:t>
            </a:r>
            <a:r>
              <a:rPr lang="en-US" sz="2000" b="1" dirty="0">
                <a:solidFill>
                  <a:srgbClr val="084F95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2000" b="1" dirty="0" smtClean="0">
                <a:solidFill>
                  <a:srgbClr val="084F95"/>
                </a:solidFill>
                <a:latin typeface="Barlow"/>
                <a:ea typeface="Barlow"/>
                <a:cs typeface="Barlow"/>
                <a:sym typeface="Barlow"/>
              </a:rPr>
              <a:t>OCTOBER </a:t>
            </a:r>
            <a:r>
              <a:rPr lang="en-US" sz="2000" b="1" dirty="0">
                <a:solidFill>
                  <a:srgbClr val="084F95"/>
                </a:solidFill>
                <a:latin typeface="Barlow"/>
                <a:ea typeface="Barlow"/>
                <a:cs typeface="Barlow"/>
                <a:sym typeface="Barlow"/>
              </a:rPr>
              <a:t>2018</a:t>
            </a:r>
            <a:endParaRPr sz="2000" dirty="0">
              <a:solidFill>
                <a:srgbClr val="084F95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84F95"/>
              </a:buClr>
              <a:buSzPts val="2000"/>
              <a:buNone/>
            </a:pPr>
            <a:endParaRPr lang="en-US" sz="2000" b="1" dirty="0" smtClean="0">
              <a:solidFill>
                <a:srgbClr val="084F95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84F95"/>
              </a:buClr>
              <a:buSzPts val="2000"/>
              <a:buNone/>
            </a:pPr>
            <a:endParaRPr lang="en-US" sz="2000" b="1" dirty="0">
              <a:solidFill>
                <a:srgbClr val="084F95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84F95"/>
              </a:buClr>
              <a:buSzPts val="2000"/>
              <a:buNone/>
            </a:pPr>
            <a:endParaRPr lang="en-US" sz="2000" b="1" dirty="0" smtClean="0">
              <a:solidFill>
                <a:srgbClr val="084F95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84F95"/>
              </a:buClr>
              <a:buSzPts val="2000"/>
              <a:buNone/>
            </a:pPr>
            <a:endParaRPr lang="en-US" sz="2000" b="1" dirty="0">
              <a:solidFill>
                <a:srgbClr val="084F95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84F95"/>
              </a:buClr>
              <a:buSzPts val="2000"/>
              <a:buNone/>
            </a:pPr>
            <a:endParaRPr lang="en-US" sz="2000" b="1" dirty="0" smtClean="0">
              <a:solidFill>
                <a:srgbClr val="084F9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24" name="Google Shape;124;p16"/>
          <p:cNvSpPr txBox="1"/>
          <p:nvPr/>
        </p:nvSpPr>
        <p:spPr>
          <a:xfrm>
            <a:off x="440266" y="237067"/>
            <a:ext cx="1014191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4.3 PILOT ACTION 2: SERVICES FOR INTERATIONALIZATION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5" name="Google Shape;125;p16" descr="cropped-logo_colour_chimera.jpg">
            <a:hlinkClick r:id="" action="ppaction://hlinkshowjump?jump=firstslide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81733" y="118534"/>
            <a:ext cx="1710267" cy="83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6"/>
          <p:cNvSpPr txBox="1"/>
          <p:nvPr/>
        </p:nvSpPr>
        <p:spPr>
          <a:xfrm>
            <a:off x="7756635" y="1891863"/>
            <a:ext cx="3336594" cy="4154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accent4"/>
                </a:solidFill>
                <a:latin typeface="Barlow"/>
                <a:ea typeface="Barlow"/>
                <a:cs typeface="Barlow"/>
                <a:sym typeface="Barlow"/>
              </a:rPr>
              <a:t>ITALY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accent4"/>
                </a:solidFill>
                <a:latin typeface="Barlow"/>
                <a:ea typeface="Barlow"/>
                <a:cs typeface="Barlow"/>
                <a:sym typeface="Barlow"/>
              </a:rPr>
              <a:t>FRANCE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accent4"/>
                </a:solidFill>
                <a:latin typeface="Barlow"/>
                <a:ea typeface="Barlow"/>
                <a:cs typeface="Barlow"/>
                <a:sym typeface="Barlow"/>
              </a:rPr>
              <a:t>SPAIN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accent4"/>
                </a:solidFill>
                <a:latin typeface="Barlow"/>
                <a:ea typeface="Barlow"/>
                <a:cs typeface="Barlow"/>
                <a:sym typeface="Barlow"/>
              </a:rPr>
              <a:t>SLOVENIA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accent4"/>
                </a:solidFill>
                <a:latin typeface="Barlow"/>
                <a:ea typeface="Barlow"/>
                <a:cs typeface="Barlow"/>
                <a:sym typeface="Barlow"/>
              </a:rPr>
              <a:t>PORTUGAL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chemeClr val="accent4"/>
                </a:solidFill>
                <a:latin typeface="Barlow"/>
                <a:ea typeface="Barlow"/>
                <a:cs typeface="Barlow"/>
                <a:sym typeface="Barlow"/>
              </a:rPr>
              <a:t>GREECE</a:t>
            </a:r>
            <a:endParaRPr dirty="0"/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709749"/>
              </p:ext>
            </p:extLst>
          </p:nvPr>
        </p:nvGraphicFramePr>
        <p:xfrm>
          <a:off x="641864" y="2799781"/>
          <a:ext cx="6470766" cy="3682999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156922"/>
                <a:gridCol w="2156922"/>
                <a:gridCol w="2156922"/>
              </a:tblGrid>
              <a:tr h="370840"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COUNTRY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NUMBER OF ENETRPRISES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 smtClean="0"/>
                        <a:t>REGION</a:t>
                      </a:r>
                      <a:endParaRPr lang="it-IT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ITALY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46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FRIULI</a:t>
                      </a:r>
                    </a:p>
                    <a:p>
                      <a:r>
                        <a:rPr lang="it-IT" dirty="0" smtClean="0"/>
                        <a:t>PUGLIA</a:t>
                      </a:r>
                    </a:p>
                    <a:p>
                      <a:r>
                        <a:rPr lang="it-IT" dirty="0" smtClean="0"/>
                        <a:t>BASILICATA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SPAIN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ANDALUCIA</a:t>
                      </a:r>
                    </a:p>
                    <a:p>
                      <a:r>
                        <a:rPr lang="it-IT" dirty="0" smtClean="0"/>
                        <a:t>CATALUNYA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SLOVENIA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8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FRANCE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4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PORTUGAL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ALGARVE</a:t>
                      </a:r>
                      <a:endParaRPr lang="it-IT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dirty="0" smtClean="0"/>
                        <a:t>GREECE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1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STEREA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b="1" dirty="0" smtClean="0"/>
                        <a:t>TOTAL</a:t>
                      </a:r>
                      <a:endParaRPr lang="it-IT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b="1" dirty="0" smtClean="0"/>
                        <a:t>75</a:t>
                      </a:r>
                      <a:endParaRPr lang="it-IT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it-IT" dirty="0" smtClean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7"/>
          <p:cNvSpPr txBox="1">
            <a:spLocks noGrp="1"/>
          </p:cNvSpPr>
          <p:nvPr>
            <p:ph type="sldNum" idx="12"/>
          </p:nvPr>
        </p:nvSpPr>
        <p:spPr>
          <a:xfrm>
            <a:off x="9372393" y="64076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body" idx="1"/>
          </p:nvPr>
        </p:nvSpPr>
        <p:spPr>
          <a:xfrm>
            <a:off x="805218" y="1442119"/>
            <a:ext cx="4129389" cy="4057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4F95"/>
              </a:buClr>
              <a:buSzPts val="1800"/>
              <a:buNone/>
            </a:pPr>
            <a:r>
              <a:rPr lang="en-US" sz="1800" b="1" dirty="0">
                <a:solidFill>
                  <a:srgbClr val="084F95"/>
                </a:solidFill>
                <a:latin typeface="Barlow"/>
                <a:ea typeface="Barlow"/>
                <a:cs typeface="Barlow"/>
                <a:sym typeface="Barlow"/>
              </a:rPr>
              <a:t>MATCHMAKING OF CULTURAL AND CREATIVE ENTERPRISES IN THE MED AREA</a:t>
            </a:r>
            <a:endParaRPr sz="1800" b="1" dirty="0">
              <a:solidFill>
                <a:srgbClr val="084F95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84F95"/>
              </a:buClr>
              <a:buSzPts val="1800"/>
              <a:buNone/>
            </a:pPr>
            <a:r>
              <a:rPr lang="en-US" sz="1800" b="1" dirty="0">
                <a:solidFill>
                  <a:srgbClr val="084F95"/>
                </a:solidFill>
                <a:latin typeface="Barlow"/>
                <a:ea typeface="Barlow"/>
                <a:cs typeface="Barlow"/>
                <a:sym typeface="Barlow"/>
              </a:rPr>
              <a:t>BARI, 24-25</a:t>
            </a:r>
            <a:r>
              <a:rPr lang="en-US" sz="1800" b="1" baseline="30000" dirty="0">
                <a:solidFill>
                  <a:srgbClr val="084F95"/>
                </a:solidFill>
                <a:latin typeface="Barlow"/>
                <a:ea typeface="Barlow"/>
                <a:cs typeface="Barlow"/>
                <a:sym typeface="Barlow"/>
              </a:rPr>
              <a:t>TH</a:t>
            </a:r>
            <a:r>
              <a:rPr lang="en-US" sz="1800" b="1" dirty="0">
                <a:solidFill>
                  <a:srgbClr val="084F95"/>
                </a:solidFill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lang="en-US" sz="1800" b="1" dirty="0" smtClean="0">
                <a:solidFill>
                  <a:srgbClr val="084F95"/>
                </a:solidFill>
                <a:latin typeface="Barlow"/>
                <a:ea typeface="Barlow"/>
                <a:cs typeface="Barlow"/>
                <a:sym typeface="Barlow"/>
              </a:rPr>
              <a:t>OCTOBER </a:t>
            </a:r>
            <a:r>
              <a:rPr lang="en-US" sz="1800" b="1" dirty="0">
                <a:solidFill>
                  <a:srgbClr val="084F95"/>
                </a:solidFill>
                <a:latin typeface="Barlow"/>
                <a:ea typeface="Barlow"/>
                <a:cs typeface="Barlow"/>
                <a:sym typeface="Barlow"/>
              </a:rPr>
              <a:t>2018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solidFill>
                <a:srgbClr val="084F95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84F95"/>
              </a:buClr>
              <a:buSzPts val="1800"/>
              <a:buFont typeface="Wingdings" charset="2"/>
              <a:buChar char="ü"/>
            </a:pPr>
            <a:r>
              <a:rPr lang="en-US" sz="2000" b="1" dirty="0">
                <a:solidFill>
                  <a:schemeClr val="accent4"/>
                </a:solidFill>
                <a:latin typeface="Barlow"/>
                <a:ea typeface="Barlow"/>
                <a:cs typeface="Barlow"/>
                <a:sym typeface="Barlow"/>
              </a:rPr>
              <a:t>7 subsectors involved </a:t>
            </a:r>
            <a:endParaRPr lang="en-US" sz="2000" b="1" dirty="0" smtClean="0">
              <a:solidFill>
                <a:schemeClr val="accent4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84F95"/>
              </a:buClr>
              <a:buSzPts val="1800"/>
              <a:buFont typeface="Wingdings" charset="2"/>
              <a:buChar char="ü"/>
            </a:pPr>
            <a:r>
              <a:rPr lang="en-US" sz="2000" b="1" dirty="0" smtClean="0">
                <a:solidFill>
                  <a:schemeClr val="accent4"/>
                </a:solidFill>
                <a:latin typeface="Barlow"/>
                <a:ea typeface="Barlow"/>
                <a:cs typeface="Barlow"/>
                <a:sym typeface="Barlow"/>
              </a:rPr>
              <a:t>148 </a:t>
            </a:r>
            <a:r>
              <a:rPr lang="en-US" sz="2000" b="1" dirty="0">
                <a:solidFill>
                  <a:schemeClr val="accent4"/>
                </a:solidFill>
                <a:latin typeface="Barlow"/>
                <a:ea typeface="Barlow"/>
                <a:cs typeface="Barlow"/>
                <a:sym typeface="Barlow"/>
              </a:rPr>
              <a:t>meetings between the participants </a:t>
            </a:r>
            <a:endParaRPr lang="en-US" sz="2000" b="1" dirty="0" smtClean="0">
              <a:solidFill>
                <a:schemeClr val="accent4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84F95"/>
              </a:buClr>
              <a:buSzPts val="1800"/>
              <a:buFont typeface="Wingdings" charset="2"/>
              <a:buChar char="ü"/>
            </a:pPr>
            <a:r>
              <a:rPr lang="en-US" sz="2000" b="1" dirty="0" smtClean="0">
                <a:solidFill>
                  <a:schemeClr val="accent4"/>
                </a:solidFill>
                <a:latin typeface="Barlow"/>
                <a:ea typeface="Barlow"/>
                <a:cs typeface="Barlow"/>
                <a:sym typeface="Barlow"/>
              </a:rPr>
              <a:t>111 </a:t>
            </a:r>
            <a:r>
              <a:rPr lang="en-US" sz="2000" b="1" dirty="0">
                <a:solidFill>
                  <a:schemeClr val="accent4"/>
                </a:solidFill>
                <a:latin typeface="Barlow"/>
                <a:ea typeface="Barlow"/>
                <a:cs typeface="Barlow"/>
                <a:sym typeface="Barlow"/>
              </a:rPr>
              <a:t>transnational meetings </a:t>
            </a:r>
            <a:endParaRPr lang="en-US" sz="2000" b="1" dirty="0" smtClean="0">
              <a:solidFill>
                <a:schemeClr val="accent4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285750" lvl="0" indent="-2857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84F95"/>
              </a:buClr>
              <a:buSzPts val="1800"/>
              <a:buFont typeface="Wingdings" charset="2"/>
              <a:buChar char="ü"/>
            </a:pPr>
            <a:r>
              <a:rPr lang="en-US" sz="2000" b="1" dirty="0" smtClean="0">
                <a:solidFill>
                  <a:schemeClr val="accent4"/>
                </a:solidFill>
                <a:latin typeface="Barlow"/>
                <a:ea typeface="Barlow"/>
                <a:cs typeface="Barlow"/>
                <a:sym typeface="Barlow"/>
              </a:rPr>
              <a:t>37 </a:t>
            </a:r>
            <a:r>
              <a:rPr lang="en-US" sz="2000" b="1" dirty="0">
                <a:solidFill>
                  <a:schemeClr val="accent4"/>
                </a:solidFill>
                <a:latin typeface="Barlow"/>
                <a:ea typeface="Barlow"/>
                <a:cs typeface="Barlow"/>
                <a:sym typeface="Barlow"/>
              </a:rPr>
              <a:t>national meetings. </a:t>
            </a:r>
            <a:endParaRPr sz="2000" b="1" dirty="0">
              <a:solidFill>
                <a:schemeClr val="accent4"/>
              </a:solidFill>
            </a:endParaRPr>
          </a:p>
        </p:txBody>
      </p:sp>
      <p:sp>
        <p:nvSpPr>
          <p:cNvPr id="133" name="Google Shape;133;p17"/>
          <p:cNvSpPr txBox="1"/>
          <p:nvPr/>
        </p:nvSpPr>
        <p:spPr>
          <a:xfrm>
            <a:off x="440266" y="237067"/>
            <a:ext cx="1014191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4.3 PILOT ACTION 2: SERVICES FOR INTERATIONALIZATION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" name="Google Shape;134;p17" descr="cropped-logo_colour_chimera.jpg">
            <a:hlinkClick r:id="" action="ppaction://hlinkshowjump?jump=firstslide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81733" y="118534"/>
            <a:ext cx="1710267" cy="83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7" descr="E:\WORK\DISTRETTO\Chimera\slide-evento-finale\enterprise-0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66716" y="1832202"/>
            <a:ext cx="8065895" cy="4537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8"/>
          <p:cNvSpPr txBox="1">
            <a:spLocks noGrp="1"/>
          </p:cNvSpPr>
          <p:nvPr>
            <p:ph type="sldNum" idx="12"/>
          </p:nvPr>
        </p:nvSpPr>
        <p:spPr>
          <a:xfrm>
            <a:off x="9372393" y="64076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41" name="Google Shape;141;p18"/>
          <p:cNvSpPr txBox="1"/>
          <p:nvPr/>
        </p:nvSpPr>
        <p:spPr>
          <a:xfrm>
            <a:off x="440266" y="237067"/>
            <a:ext cx="10141919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4.3 PILOT ACTION 2: SERVICES FOR INTERATIONALIZATION</a:t>
            </a:r>
            <a:endParaRPr sz="3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2" name="Google Shape;142;p18" descr="cropped-logo_colour_chimera.jpg">
            <a:hlinkClick r:id="" action="ppaction://hlinkshowjump?jump=firstslide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81733" y="118534"/>
            <a:ext cx="1710267" cy="8329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144" name="Google Shape;144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600" y="1066800"/>
            <a:ext cx="12039814" cy="5729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9"/>
          <p:cNvSpPr/>
          <p:nvPr/>
        </p:nvSpPr>
        <p:spPr>
          <a:xfrm>
            <a:off x="2302336" y="3823199"/>
            <a:ext cx="936104" cy="936104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9"/>
          <p:cNvSpPr/>
          <p:nvPr/>
        </p:nvSpPr>
        <p:spPr>
          <a:xfrm>
            <a:off x="2302336" y="5052226"/>
            <a:ext cx="936104" cy="936104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9"/>
          <p:cNvSpPr/>
          <p:nvPr/>
        </p:nvSpPr>
        <p:spPr>
          <a:xfrm>
            <a:off x="2302336" y="2561274"/>
            <a:ext cx="936104" cy="936104"/>
          </a:xfrm>
          <a:prstGeom prst="ellipse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9"/>
          <p:cNvSpPr txBox="1">
            <a:spLocks noGrp="1"/>
          </p:cNvSpPr>
          <p:nvPr>
            <p:ph type="sldNum" idx="12"/>
          </p:nvPr>
        </p:nvSpPr>
        <p:spPr>
          <a:xfrm>
            <a:off x="9372393" y="64076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53" name="Google Shape;153;p19"/>
          <p:cNvSpPr txBox="1">
            <a:spLocks noGrp="1"/>
          </p:cNvSpPr>
          <p:nvPr>
            <p:ph type="body" idx="1"/>
          </p:nvPr>
        </p:nvSpPr>
        <p:spPr>
          <a:xfrm>
            <a:off x="2843194" y="1638498"/>
            <a:ext cx="6584586" cy="43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84F95"/>
              </a:buClr>
              <a:buSzPts val="2000"/>
              <a:buNone/>
            </a:pPr>
            <a:r>
              <a:rPr lang="en-US" sz="2000">
                <a:solidFill>
                  <a:srgbClr val="084F95"/>
                </a:solidFill>
                <a:latin typeface="Barlow"/>
                <a:ea typeface="Barlow"/>
                <a:cs typeface="Barlow"/>
                <a:sym typeface="Barlow"/>
              </a:rPr>
              <a:t>THE</a:t>
            </a:r>
            <a:r>
              <a:rPr lang="en-US" sz="2000" b="1">
                <a:solidFill>
                  <a:srgbClr val="084F95"/>
                </a:solidFill>
                <a:latin typeface="Barlow"/>
                <a:ea typeface="Barlow"/>
                <a:cs typeface="Barlow"/>
                <a:sym typeface="Barlow"/>
              </a:rPr>
              <a:t> STRATEGIC GOALS </a:t>
            </a:r>
            <a:r>
              <a:rPr lang="en-US" sz="2000">
                <a:solidFill>
                  <a:srgbClr val="084F95"/>
                </a:solidFill>
                <a:latin typeface="Barlow"/>
                <a:ea typeface="Barlow"/>
                <a:cs typeface="Barlow"/>
                <a:sym typeface="Barlow"/>
              </a:rPr>
              <a:t>OF THE LIVING LABS IN CHIMERA PROJECT ARE</a:t>
            </a:r>
            <a:r>
              <a:rPr lang="en-US" sz="2000" b="1">
                <a:solidFill>
                  <a:srgbClr val="084F95"/>
                </a:solidFill>
                <a:latin typeface="Barlow"/>
                <a:ea typeface="Barlow"/>
                <a:cs typeface="Barlow"/>
                <a:sym typeface="Barlow"/>
              </a:rPr>
              <a:t>: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84F95"/>
              </a:buClr>
              <a:buSzPts val="2800"/>
              <a:buNone/>
            </a:pPr>
            <a:r>
              <a:rPr lang="en-US" b="1">
                <a:solidFill>
                  <a:srgbClr val="084F95"/>
                </a:solidFill>
                <a:latin typeface="Barlow"/>
                <a:ea typeface="Barlow"/>
                <a:cs typeface="Barlow"/>
                <a:sym typeface="Barlow"/>
              </a:rPr>
              <a:t>TO SUPPORT </a:t>
            </a:r>
            <a:r>
              <a:rPr lang="en-US" sz="2000">
                <a:solidFill>
                  <a:srgbClr val="084F95"/>
                </a:solidFill>
                <a:latin typeface="Barlow"/>
                <a:ea typeface="Barlow"/>
                <a:cs typeface="Barlow"/>
                <a:sym typeface="Barlow"/>
              </a:rPr>
              <a:t>the development of creative-digital-inclusive communities and CCI clusters</a:t>
            </a:r>
            <a:endParaRPr/>
          </a:p>
          <a:p>
            <a:pPr marL="342900" lvl="0" indent="-215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rgbClr val="084F95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84F95"/>
              </a:buClr>
              <a:buSzPts val="2800"/>
              <a:buNone/>
            </a:pPr>
            <a:r>
              <a:rPr lang="en-US" b="1">
                <a:solidFill>
                  <a:srgbClr val="084F95"/>
                </a:solidFill>
                <a:latin typeface="Barlow"/>
                <a:ea typeface="Barlow"/>
                <a:cs typeface="Barlow"/>
                <a:sym typeface="Barlow"/>
              </a:rPr>
              <a:t>TO CO-CREATE</a:t>
            </a:r>
            <a:r>
              <a:rPr lang="en-US" sz="2000">
                <a:solidFill>
                  <a:srgbClr val="084F95"/>
                </a:solidFill>
                <a:latin typeface="Barlow"/>
                <a:ea typeface="Barlow"/>
                <a:cs typeface="Barlow"/>
                <a:sym typeface="Barlow"/>
              </a:rPr>
              <a:t>, develop, validate, test innovation projects</a:t>
            </a:r>
            <a:endParaRPr/>
          </a:p>
          <a:p>
            <a:pPr marL="342900" lvl="0" indent="-215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rgbClr val="084F95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84F95"/>
              </a:buClr>
              <a:buSzPts val="2800"/>
              <a:buNone/>
            </a:pPr>
            <a:r>
              <a:rPr lang="en-US" b="1">
                <a:solidFill>
                  <a:srgbClr val="084F95"/>
                </a:solidFill>
                <a:latin typeface="Barlow"/>
                <a:ea typeface="Barlow"/>
                <a:cs typeface="Barlow"/>
                <a:sym typeface="Barlow"/>
              </a:rPr>
              <a:t>TO BUILD UP COOPERATION NETWORK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84F95"/>
              </a:buClr>
              <a:buSzPts val="2000"/>
              <a:buNone/>
            </a:pPr>
            <a:r>
              <a:rPr lang="en-US" sz="2000">
                <a:solidFill>
                  <a:srgbClr val="084F95"/>
                </a:solidFill>
                <a:latin typeface="Barlow"/>
                <a:ea typeface="Barlow"/>
                <a:cs typeface="Barlow"/>
                <a:sym typeface="Barlow"/>
              </a:rPr>
              <a:t>for skills exchange and knowledge integration.</a:t>
            </a:r>
            <a:endParaRPr sz="2000">
              <a:solidFill>
                <a:srgbClr val="084F9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54" name="Google Shape;154;p19"/>
          <p:cNvSpPr txBox="1"/>
          <p:nvPr/>
        </p:nvSpPr>
        <p:spPr>
          <a:xfrm>
            <a:off x="626533" y="237067"/>
            <a:ext cx="7282963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4.5 PILOT ACTION 4: LIVING LABS - GOALS</a:t>
            </a:r>
            <a:endParaRPr sz="32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" name="Google Shape;155;p19" descr="cropped-logo_colour_chimera.jpg">
            <a:hlinkClick r:id="" action="ppaction://hlinkshowjump?jump=firstslide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81733" y="118534"/>
            <a:ext cx="1710267" cy="83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0"/>
          <p:cNvSpPr txBox="1">
            <a:spLocks noGrp="1"/>
          </p:cNvSpPr>
          <p:nvPr>
            <p:ph type="body" idx="1"/>
          </p:nvPr>
        </p:nvSpPr>
        <p:spPr>
          <a:xfrm>
            <a:off x="1251024" y="1720522"/>
            <a:ext cx="713623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864"/>
              </a:buClr>
              <a:buSzPts val="2400"/>
              <a:buNone/>
            </a:pPr>
            <a:r>
              <a:rPr lang="en-US" sz="2400" b="1">
                <a:solidFill>
                  <a:srgbClr val="203864"/>
                </a:solidFill>
                <a:latin typeface="Barlow"/>
                <a:ea typeface="Barlow"/>
                <a:cs typeface="Barlow"/>
                <a:sym typeface="Barlow"/>
              </a:rPr>
              <a:t>BOOTCAMP 6</a:t>
            </a:r>
            <a:r>
              <a:rPr lang="en-US" sz="2400" b="1" baseline="30000">
                <a:solidFill>
                  <a:srgbClr val="203864"/>
                </a:solidFill>
                <a:latin typeface="Barlow"/>
                <a:ea typeface="Barlow"/>
                <a:cs typeface="Barlow"/>
                <a:sym typeface="Barlow"/>
              </a:rPr>
              <a:t>TH</a:t>
            </a:r>
            <a:r>
              <a:rPr lang="en-US" sz="2400" b="1">
                <a:solidFill>
                  <a:srgbClr val="203864"/>
                </a:solidFill>
                <a:latin typeface="Barlow"/>
                <a:ea typeface="Barlow"/>
                <a:cs typeface="Barlow"/>
                <a:sym typeface="Barlow"/>
              </a:rPr>
              <a:t> JUNE 2018 – POLIGNANO A MARE 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3864"/>
              </a:buClr>
              <a:buSzPts val="2400"/>
              <a:buNone/>
            </a:pPr>
            <a:r>
              <a:rPr lang="en-US" sz="2400" b="1">
                <a:solidFill>
                  <a:srgbClr val="203864"/>
                </a:solidFill>
                <a:latin typeface="Barlow"/>
                <a:ea typeface="Barlow"/>
                <a:cs typeface="Barlow"/>
                <a:sym typeface="Barlow"/>
              </a:rPr>
              <a:t>DESIGN WORKSHOP 30</a:t>
            </a:r>
            <a:r>
              <a:rPr lang="en-US" sz="2400" b="1" baseline="30000">
                <a:solidFill>
                  <a:srgbClr val="203864"/>
                </a:solidFill>
                <a:latin typeface="Barlow"/>
                <a:ea typeface="Barlow"/>
                <a:cs typeface="Barlow"/>
                <a:sym typeface="Barlow"/>
              </a:rPr>
              <a:t>TH</a:t>
            </a:r>
            <a:r>
              <a:rPr lang="en-US" sz="2400" b="1">
                <a:solidFill>
                  <a:srgbClr val="203864"/>
                </a:solidFill>
                <a:latin typeface="Barlow"/>
                <a:ea typeface="Barlow"/>
                <a:cs typeface="Barlow"/>
                <a:sym typeface="Barlow"/>
              </a:rPr>
              <a:t> NOVEMBER 2018 – LECCE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3864"/>
              </a:buClr>
              <a:buSzPts val="2400"/>
              <a:buNone/>
            </a:pPr>
            <a:r>
              <a:rPr lang="en-US" sz="2400" b="1">
                <a:solidFill>
                  <a:srgbClr val="203864"/>
                </a:solidFill>
                <a:latin typeface="Barlow"/>
                <a:ea typeface="Barlow"/>
                <a:cs typeface="Barlow"/>
                <a:sym typeface="Barlow"/>
              </a:rPr>
              <a:t>INNOVATION CAMP 15</a:t>
            </a:r>
            <a:r>
              <a:rPr lang="en-US" sz="2400" b="1" baseline="30000">
                <a:solidFill>
                  <a:srgbClr val="203864"/>
                </a:solidFill>
                <a:latin typeface="Barlow"/>
                <a:ea typeface="Barlow"/>
                <a:cs typeface="Barlow"/>
                <a:sym typeface="Barlow"/>
              </a:rPr>
              <a:t>TH</a:t>
            </a:r>
            <a:r>
              <a:rPr lang="en-US" sz="2400" b="1">
                <a:solidFill>
                  <a:srgbClr val="203864"/>
                </a:solidFill>
                <a:latin typeface="Barlow"/>
                <a:ea typeface="Barlow"/>
                <a:cs typeface="Barlow"/>
                <a:sym typeface="Barlow"/>
              </a:rPr>
              <a:t> FEBRUARY 2019 – FOGGIA</a:t>
            </a:r>
            <a:endParaRPr/>
          </a:p>
          <a:p>
            <a:pPr marL="285750" lvl="0" indent="-133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</a:pPr>
            <a:endParaRPr sz="2400">
              <a:solidFill>
                <a:srgbClr val="203864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3864"/>
              </a:buClr>
              <a:buSzPts val="2400"/>
              <a:buNone/>
            </a:pPr>
            <a:r>
              <a:rPr lang="en-US" sz="2400">
                <a:solidFill>
                  <a:srgbClr val="203864"/>
                </a:solidFill>
                <a:latin typeface="Barlow"/>
                <a:ea typeface="Barlow"/>
                <a:cs typeface="Barlow"/>
                <a:sym typeface="Barlow"/>
              </a:rPr>
              <a:t>Experts: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3864"/>
              </a:buClr>
              <a:buSzPts val="2400"/>
              <a:buChar char="•"/>
            </a:pPr>
            <a:r>
              <a:rPr lang="en-US" sz="2400">
                <a:solidFill>
                  <a:srgbClr val="203864"/>
                </a:solidFill>
                <a:latin typeface="Barlow"/>
                <a:ea typeface="Barlow"/>
                <a:cs typeface="Barlow"/>
                <a:sym typeface="Barlow"/>
              </a:rPr>
              <a:t>Donato Macario</a:t>
            </a:r>
            <a:endParaRPr sz="2400">
              <a:solidFill>
                <a:srgbClr val="203864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3864"/>
              </a:buClr>
              <a:buSzPts val="2400"/>
              <a:buChar char="•"/>
            </a:pPr>
            <a:r>
              <a:rPr lang="en-US" sz="2400">
                <a:solidFill>
                  <a:srgbClr val="203864"/>
                </a:solidFill>
                <a:latin typeface="Barlow"/>
                <a:ea typeface="Barlow"/>
                <a:cs typeface="Barlow"/>
                <a:sym typeface="Barlow"/>
              </a:rPr>
              <a:t>Lucia Lazzaro</a:t>
            </a:r>
            <a:endParaRPr sz="2400">
              <a:solidFill>
                <a:srgbClr val="203864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 b="1">
              <a:solidFill>
                <a:srgbClr val="203864"/>
              </a:solidFill>
              <a:latin typeface="Barlow"/>
              <a:ea typeface="Barlow"/>
              <a:cs typeface="Barlow"/>
              <a:sym typeface="Barlow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03864"/>
              </a:buClr>
              <a:buSzPts val="2400"/>
              <a:buNone/>
            </a:pPr>
            <a:r>
              <a:rPr lang="en-US" sz="2400" b="1">
                <a:solidFill>
                  <a:srgbClr val="203864"/>
                </a:solidFill>
                <a:latin typeface="Barlow"/>
                <a:ea typeface="Barlow"/>
                <a:cs typeface="Barlow"/>
                <a:sym typeface="Barlow"/>
              </a:rPr>
              <a:t>LET’S EXPLORE THE METHODOLOGY USED</a:t>
            </a:r>
            <a:endParaRPr/>
          </a:p>
          <a:p>
            <a:pPr marL="228600" lvl="0" indent="-508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 u="sng">
              <a:solidFill>
                <a:srgbClr val="084F95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61" name="Google Shape;161;p20"/>
          <p:cNvSpPr txBox="1">
            <a:spLocks noGrp="1"/>
          </p:cNvSpPr>
          <p:nvPr>
            <p:ph type="sldNum" idx="12"/>
          </p:nvPr>
        </p:nvSpPr>
        <p:spPr>
          <a:xfrm>
            <a:off x="9372393" y="640768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162" name="Google Shape;162;p20"/>
          <p:cNvSpPr txBox="1"/>
          <p:nvPr/>
        </p:nvSpPr>
        <p:spPr>
          <a:xfrm>
            <a:off x="851677" y="220132"/>
            <a:ext cx="4990324" cy="543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LIVING LAB: </a:t>
            </a:r>
            <a:r>
              <a:rPr lang="en-US" sz="32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STEPS</a:t>
            </a:r>
            <a:endParaRPr sz="3200" b="1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" name="Google Shape;163;p20" descr="cropped-logo_colour_chimera.jpg">
            <a:hlinkClick r:id="" action="ppaction://hlinkshowjump?jump=firstslide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81733" y="118534"/>
            <a:ext cx="1710267" cy="83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0" descr="E:\WORK\DISTRETTO\Chimera\slide-evento-finale\LENTE-03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74255" y="3011213"/>
            <a:ext cx="5362611" cy="32417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763B5EF5-F105-4B86-9408-5320534B8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493E7DE6-11CF-4667-B1D3-D601F73EE753}"/>
              </a:ext>
            </a:extLst>
          </p:cNvPr>
          <p:cNvSpPr/>
          <p:nvPr/>
        </p:nvSpPr>
        <p:spPr>
          <a:xfrm flipH="1">
            <a:off x="142504" y="4512623"/>
            <a:ext cx="23021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  <a:latin typeface="absender" panose="02000506000000020004" pitchFamily="2" charset="0"/>
              </a:rPr>
              <a:t>GAP ANALYSIS AND SWOT ANALYSIS 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92C0B1F0-BCF7-4304-B02A-73ED8040799F}"/>
              </a:ext>
            </a:extLst>
          </p:cNvPr>
          <p:cNvSpPr/>
          <p:nvPr/>
        </p:nvSpPr>
        <p:spPr>
          <a:xfrm>
            <a:off x="3300083" y="3429000"/>
            <a:ext cx="26276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  <a:latin typeface="absender" panose="02000506000000020004" pitchFamily="2" charset="0"/>
              </a:rPr>
              <a:t>DEFINITION OF </a:t>
            </a:r>
          </a:p>
          <a:p>
            <a:pPr algn="ctr"/>
            <a:r>
              <a:rPr lang="it-IT" sz="2400" dirty="0">
                <a:solidFill>
                  <a:schemeClr val="bg1"/>
                </a:solidFill>
                <a:latin typeface="absender" panose="02000506000000020004" pitchFamily="2" charset="0"/>
              </a:rPr>
              <a:t>THE CONTENTS</a:t>
            </a:r>
          </a:p>
          <a:p>
            <a:pPr algn="ctr"/>
            <a:endParaRPr lang="it-IT" dirty="0">
              <a:solidFill>
                <a:schemeClr val="bg1"/>
              </a:solidFill>
              <a:latin typeface="absender" panose="02000506000000020004" pitchFamily="2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0790C73E-2904-45E9-A50C-2D83651C915A}"/>
              </a:ext>
            </a:extLst>
          </p:cNvPr>
          <p:cNvSpPr/>
          <p:nvPr/>
        </p:nvSpPr>
        <p:spPr>
          <a:xfrm>
            <a:off x="6282047" y="5937785"/>
            <a:ext cx="2369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 err="1">
                <a:solidFill>
                  <a:schemeClr val="bg1"/>
                </a:solidFill>
                <a:latin typeface="absender" panose="02000506000000020004" pitchFamily="2" charset="0"/>
              </a:rPr>
              <a:t>PROTOTyping</a:t>
            </a:r>
            <a:endParaRPr lang="it-IT" sz="2400" dirty="0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D4CBB700-EDB1-498A-B48A-F7B05C8270F6}"/>
              </a:ext>
            </a:extLst>
          </p:cNvPr>
          <p:cNvSpPr/>
          <p:nvPr/>
        </p:nvSpPr>
        <p:spPr>
          <a:xfrm flipH="1">
            <a:off x="9207754" y="3984185"/>
            <a:ext cx="26969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bg1"/>
                </a:solidFill>
                <a:latin typeface="absender" panose="02000506000000020004" pitchFamily="2" charset="0"/>
              </a:rPr>
              <a:t>Web </a:t>
            </a:r>
            <a:r>
              <a:rPr lang="it-IT" sz="2400" dirty="0" err="1">
                <a:solidFill>
                  <a:schemeClr val="bg1"/>
                </a:solidFill>
                <a:latin typeface="absender" panose="02000506000000020004" pitchFamily="2" charset="0"/>
              </a:rPr>
              <a:t>platform</a:t>
            </a:r>
            <a:endParaRPr lang="it-IT" sz="2400" dirty="0">
              <a:solidFill>
                <a:schemeClr val="bg1"/>
              </a:solidFill>
              <a:latin typeface="absender" panose="02000506000000020004" pitchFamily="2" charset="0"/>
            </a:endParaRPr>
          </a:p>
        </p:txBody>
      </p:sp>
      <p:pic>
        <p:nvPicPr>
          <p:cNvPr id="14" name="Picture 8" descr="cropped-logo_colour_chimera.jpg">
            <a:hlinkClick r:id="" action="ppaction://hlinkshowjump?jump=firstslide"/>
            <a:extLst>
              <a:ext uri="{FF2B5EF4-FFF2-40B4-BE49-F238E27FC236}">
                <a16:creationId xmlns:a16="http://schemas.microsoft.com/office/drawing/2014/main" xmlns="" id="{7D458DBA-7CA8-449C-978B-5916C765F8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733" y="118534"/>
            <a:ext cx="1710267" cy="832900"/>
          </a:xfrm>
          <a:prstGeom prst="rect">
            <a:avLst/>
          </a:prstGeom>
        </p:spPr>
      </p:pic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xmlns="" id="{1A6D422A-7C85-41A8-BB2F-0A5F8A69A173}"/>
              </a:ext>
            </a:extLst>
          </p:cNvPr>
          <p:cNvCxnSpPr>
            <a:cxnSpLocks/>
          </p:cNvCxnSpPr>
          <p:nvPr/>
        </p:nvCxnSpPr>
        <p:spPr>
          <a:xfrm flipV="1">
            <a:off x="2731778" y="2758004"/>
            <a:ext cx="659989" cy="538836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xmlns="" id="{C5E2C4C1-D6BA-421C-937B-DB5F23169500}"/>
              </a:ext>
            </a:extLst>
          </p:cNvPr>
          <p:cNvCxnSpPr>
            <a:cxnSpLocks/>
          </p:cNvCxnSpPr>
          <p:nvPr/>
        </p:nvCxnSpPr>
        <p:spPr>
          <a:xfrm flipV="1">
            <a:off x="8307977" y="3131056"/>
            <a:ext cx="796370" cy="70567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diritto 23">
            <a:extLst>
              <a:ext uri="{FF2B5EF4-FFF2-40B4-BE49-F238E27FC236}">
                <a16:creationId xmlns:a16="http://schemas.microsoft.com/office/drawing/2014/main" xmlns="" id="{44CBA17D-F9D8-4B1F-87D0-09B24CF68360}"/>
              </a:ext>
            </a:extLst>
          </p:cNvPr>
          <p:cNvCxnSpPr>
            <a:cxnSpLocks/>
          </p:cNvCxnSpPr>
          <p:nvPr/>
        </p:nvCxnSpPr>
        <p:spPr>
          <a:xfrm>
            <a:off x="5987172" y="2625634"/>
            <a:ext cx="675726" cy="85825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1EE5F7F5-D6CA-474C-83DA-06A636FEF6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95" y="2105921"/>
            <a:ext cx="2458983" cy="246508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CF9E336F-F042-461A-8BD9-3808B1FAAE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645" y="506288"/>
            <a:ext cx="3008136" cy="2922712"/>
          </a:xfrm>
          <a:prstGeom prst="rect">
            <a:avLst/>
          </a:prstGeom>
        </p:spPr>
      </p:pic>
      <p:pic>
        <p:nvPicPr>
          <p:cNvPr id="15" name="Immagine 14" descr="Immagine che contiene stanza&#10;&#10;Descrizione generata automaticamente">
            <a:extLst>
              <a:ext uri="{FF2B5EF4-FFF2-40B4-BE49-F238E27FC236}">
                <a16:creationId xmlns:a16="http://schemas.microsoft.com/office/drawing/2014/main" xmlns="" id="{E68799CF-0BC6-4087-AEED-5FF56EB657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923" y="3338463"/>
            <a:ext cx="2696949" cy="2599322"/>
          </a:xfrm>
          <a:prstGeom prst="rect">
            <a:avLst/>
          </a:prstGeom>
        </p:spPr>
      </p:pic>
      <p:pic>
        <p:nvPicPr>
          <p:cNvPr id="26" name="Immagine 25" descr="Immagine che contiene segnale&#10;&#10;Descrizione generata automaticamente">
            <a:extLst>
              <a:ext uri="{FF2B5EF4-FFF2-40B4-BE49-F238E27FC236}">
                <a16:creationId xmlns:a16="http://schemas.microsoft.com/office/drawing/2014/main" xmlns="" id="{21BDBAD1-366A-44DC-8223-315EAA99BA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0465" y="1384863"/>
            <a:ext cx="2696949" cy="259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901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454541A46D3E74D9801624A9C0D1CDD" ma:contentTypeVersion="10" ma:contentTypeDescription="Creare un nuovo documento." ma:contentTypeScope="" ma:versionID="3129170c9bc8ba254425eb015fbee613">
  <xsd:schema xmlns:xsd="http://www.w3.org/2001/XMLSchema" xmlns:xs="http://www.w3.org/2001/XMLSchema" xmlns:p="http://schemas.microsoft.com/office/2006/metadata/properties" xmlns:ns2="e7a0db27-10ea-4bee-a55b-557cf25feab1" xmlns:ns3="be288cff-a629-415c-be04-0c1885cb9aea" targetNamespace="http://schemas.microsoft.com/office/2006/metadata/properties" ma:root="true" ma:fieldsID="e70267ca914d3a1501316aaa8116d091" ns2:_="" ns3:_="">
    <xsd:import namespace="e7a0db27-10ea-4bee-a55b-557cf25feab1"/>
    <xsd:import namespace="be288cff-a629-415c-be04-0c1885cb9ae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a0db27-10ea-4bee-a55b-557cf25feab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288cff-a629-415c-be04-0c1885cb9ae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64C1B88-9007-46EA-8D18-536A21C2B89B}"/>
</file>

<file path=customXml/itemProps2.xml><?xml version="1.0" encoding="utf-8"?>
<ds:datastoreItem xmlns:ds="http://schemas.openxmlformats.org/officeDocument/2006/customXml" ds:itemID="{8130E196-1A75-4224-8700-BC16F8E773C1}"/>
</file>

<file path=customXml/itemProps3.xml><?xml version="1.0" encoding="utf-8"?>
<ds:datastoreItem xmlns:ds="http://schemas.openxmlformats.org/officeDocument/2006/customXml" ds:itemID="{D6682C64-C3E1-4624-A16E-7354CA5F3463}"/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428</Words>
  <Application>Microsoft Macintosh PowerPoint</Application>
  <PresentationFormat>Personalizzato</PresentationFormat>
  <Paragraphs>123</Paragraphs>
  <Slides>18</Slides>
  <Notes>13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19" baseType="lpstr">
      <vt:lpstr>Thème Office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cp:lastModifiedBy>Cinzia Lagioia</cp:lastModifiedBy>
  <cp:revision>11</cp:revision>
  <dcterms:modified xsi:type="dcterms:W3CDTF">2019-09-24T10:04:27Z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0x0101008454541A46D3E74D9801624A9C0D1CDD</vt:lpwstr>
  </property>
</Properties>
</file>